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06" r:id="rId2"/>
    <p:sldId id="296" r:id="rId3"/>
    <p:sldId id="284" r:id="rId4"/>
    <p:sldId id="297" r:id="rId5"/>
    <p:sldId id="304" r:id="rId6"/>
    <p:sldId id="302" r:id="rId7"/>
    <p:sldId id="266" r:id="rId8"/>
    <p:sldId id="267" r:id="rId9"/>
    <p:sldId id="268" r:id="rId10"/>
    <p:sldId id="303" r:id="rId11"/>
    <p:sldId id="257" r:id="rId12"/>
    <p:sldId id="290" r:id="rId13"/>
    <p:sldId id="258" r:id="rId14"/>
    <p:sldId id="294" r:id="rId15"/>
    <p:sldId id="260" r:id="rId16"/>
    <p:sldId id="277" r:id="rId17"/>
    <p:sldId id="279" r:id="rId18"/>
    <p:sldId id="278" r:id="rId19"/>
    <p:sldId id="280" r:id="rId20"/>
    <p:sldId id="293" r:id="rId21"/>
    <p:sldId id="259" r:id="rId22"/>
    <p:sldId id="281" r:id="rId23"/>
    <p:sldId id="298" r:id="rId24"/>
    <p:sldId id="261" r:id="rId25"/>
    <p:sldId id="262" r:id="rId26"/>
    <p:sldId id="263" r:id="rId27"/>
    <p:sldId id="265" r:id="rId28"/>
    <p:sldId id="276" r:id="rId29"/>
    <p:sldId id="275" r:id="rId30"/>
    <p:sldId id="264" r:id="rId31"/>
    <p:sldId id="289" r:id="rId32"/>
    <p:sldId id="273" r:id="rId33"/>
    <p:sldId id="299" r:id="rId34"/>
    <p:sldId id="270" r:id="rId35"/>
    <p:sldId id="272" r:id="rId36"/>
    <p:sldId id="292" r:id="rId37"/>
    <p:sldId id="307" r:id="rId38"/>
    <p:sldId id="308" r:id="rId39"/>
    <p:sldId id="309" r:id="rId40"/>
    <p:sldId id="310" r:id="rId41"/>
    <p:sldId id="311" r:id="rId42"/>
    <p:sldId id="300" r:id="rId43"/>
    <p:sldId id="269" r:id="rId44"/>
    <p:sldId id="286" r:id="rId45"/>
    <p:sldId id="282" r:id="rId46"/>
    <p:sldId id="283" r:id="rId47"/>
    <p:sldId id="312" r:id="rId48"/>
    <p:sldId id="301" r:id="rId49"/>
    <p:sldId id="285" r:id="rId50"/>
    <p:sldId id="291" r:id="rId5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DADB96-B090-564F-B48A-6D2CAC879FD7}" v="2" dt="2020-02-04T12:51:19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Massaron" userId="c35cd628-f250-459b-a9f7-e0bf54016b58" providerId="ADAL" clId="{EB7F8961-7DCB-432A-ADB0-719EFA2447E6}"/>
    <pc:docChg chg="undo custSel addSld delSld modSld modMainMaster">
      <pc:chgData name="Luca Massaron" userId="c35cd628-f250-459b-a9f7-e0bf54016b58" providerId="ADAL" clId="{EB7F8961-7DCB-432A-ADB0-719EFA2447E6}" dt="2020-01-24T14:19:14.253" v="147" actId="478"/>
      <pc:docMkLst>
        <pc:docMk/>
      </pc:docMkLst>
      <pc:sldChg chg="del">
        <pc:chgData name="Luca Massaron" userId="c35cd628-f250-459b-a9f7-e0bf54016b58" providerId="ADAL" clId="{EB7F8961-7DCB-432A-ADB0-719EFA2447E6}" dt="2020-01-24T11:28:44.892" v="116" actId="47"/>
        <pc:sldMkLst>
          <pc:docMk/>
          <pc:sldMk cId="0" sldId="256"/>
        </pc:sldMkLst>
      </pc:sldChg>
      <pc:sldChg chg="addSp delSp modSp">
        <pc:chgData name="Luca Massaron" userId="c35cd628-f250-459b-a9f7-e0bf54016b58" providerId="ADAL" clId="{EB7F8961-7DCB-432A-ADB0-719EFA2447E6}" dt="2020-01-24T14:19:14.253" v="147" actId="478"/>
        <pc:sldMkLst>
          <pc:docMk/>
          <pc:sldMk cId="0" sldId="284"/>
        </pc:sldMkLst>
        <pc:picChg chg="add del mod">
          <ac:chgData name="Luca Massaron" userId="c35cd628-f250-459b-a9f7-e0bf54016b58" providerId="ADAL" clId="{EB7F8961-7DCB-432A-ADB0-719EFA2447E6}" dt="2020-01-24T14:17:28.573" v="142"/>
          <ac:picMkLst>
            <pc:docMk/>
            <pc:sldMk cId="0" sldId="284"/>
            <ac:picMk id="4" creationId="{EE8518DE-6D39-41F4-8557-D808E2479E85}"/>
          </ac:picMkLst>
        </pc:picChg>
        <pc:picChg chg="add del mod">
          <ac:chgData name="Luca Massaron" userId="c35cd628-f250-459b-a9f7-e0bf54016b58" providerId="ADAL" clId="{EB7F8961-7DCB-432A-ADB0-719EFA2447E6}" dt="2020-01-24T14:17:28.573" v="142"/>
          <ac:picMkLst>
            <pc:docMk/>
            <pc:sldMk cId="0" sldId="284"/>
            <ac:picMk id="5" creationId="{6EF71BA6-DE31-4B96-B533-621D2E355D10}"/>
          </ac:picMkLst>
        </pc:picChg>
        <pc:picChg chg="add del mod">
          <ac:chgData name="Luca Massaron" userId="c35cd628-f250-459b-a9f7-e0bf54016b58" providerId="ADAL" clId="{EB7F8961-7DCB-432A-ADB0-719EFA2447E6}" dt="2020-01-24T14:17:28.573" v="142"/>
          <ac:picMkLst>
            <pc:docMk/>
            <pc:sldMk cId="0" sldId="284"/>
            <ac:picMk id="6" creationId="{B95D3ECC-56F7-404F-B2F9-0CC956E82B97}"/>
          </ac:picMkLst>
        </pc:picChg>
        <pc:picChg chg="add del mod">
          <ac:chgData name="Luca Massaron" userId="c35cd628-f250-459b-a9f7-e0bf54016b58" providerId="ADAL" clId="{EB7F8961-7DCB-432A-ADB0-719EFA2447E6}" dt="2020-01-24T14:19:14.253" v="147" actId="478"/>
          <ac:picMkLst>
            <pc:docMk/>
            <pc:sldMk cId="0" sldId="284"/>
            <ac:picMk id="7" creationId="{21191B85-7808-49CE-B7BE-A552F7552263}"/>
          </ac:picMkLst>
        </pc:picChg>
      </pc:sldChg>
      <pc:sldChg chg="addSp delSp modSp add">
        <pc:chgData name="Luca Massaron" userId="c35cd628-f250-459b-a9f7-e0bf54016b58" providerId="ADAL" clId="{EB7F8961-7DCB-432A-ADB0-719EFA2447E6}" dt="2020-01-24T11:32:28.510" v="122" actId="1036"/>
        <pc:sldMkLst>
          <pc:docMk/>
          <pc:sldMk cId="0" sldId="306"/>
        </pc:sldMkLst>
        <pc:spChg chg="mod">
          <ac:chgData name="Luca Massaron" userId="c35cd628-f250-459b-a9f7-e0bf54016b58" providerId="ADAL" clId="{EB7F8961-7DCB-432A-ADB0-719EFA2447E6}" dt="2020-01-24T11:32:28.510" v="122" actId="1036"/>
          <ac:spMkLst>
            <pc:docMk/>
            <pc:sldMk cId="0" sldId="306"/>
            <ac:spMk id="312" creationId="{00000000-0000-0000-0000-000000000000}"/>
          </ac:spMkLst>
        </pc:spChg>
        <pc:spChg chg="mod">
          <ac:chgData name="Luca Massaron" userId="c35cd628-f250-459b-a9f7-e0bf54016b58" providerId="ADAL" clId="{EB7F8961-7DCB-432A-ADB0-719EFA2447E6}" dt="2020-01-24T11:25:01.119" v="107" actId="20577"/>
          <ac:spMkLst>
            <pc:docMk/>
            <pc:sldMk cId="0" sldId="306"/>
            <ac:spMk id="315" creationId="{00000000-0000-0000-0000-000000000000}"/>
          </ac:spMkLst>
        </pc:spChg>
        <pc:spChg chg="mod">
          <ac:chgData name="Luca Massaron" userId="c35cd628-f250-459b-a9f7-e0bf54016b58" providerId="ADAL" clId="{EB7F8961-7DCB-432A-ADB0-719EFA2447E6}" dt="2020-01-24T11:24:37.790" v="96" actId="20577"/>
          <ac:spMkLst>
            <pc:docMk/>
            <pc:sldMk cId="0" sldId="306"/>
            <ac:spMk id="316" creationId="{00000000-0000-0000-0000-000000000000}"/>
          </ac:spMkLst>
        </pc:spChg>
        <pc:picChg chg="del">
          <ac:chgData name="Luca Massaron" userId="c35cd628-f250-459b-a9f7-e0bf54016b58" providerId="ADAL" clId="{EB7F8961-7DCB-432A-ADB0-719EFA2447E6}" dt="2020-01-24T11:28:33.438" v="114" actId="478"/>
          <ac:picMkLst>
            <pc:docMk/>
            <pc:sldMk cId="0" sldId="306"/>
            <ac:picMk id="313" creationId="{00000000-0000-0000-0000-000000000000}"/>
          </ac:picMkLst>
        </pc:picChg>
        <pc:picChg chg="add mod">
          <ac:chgData name="Luca Massaron" userId="c35cd628-f250-459b-a9f7-e0bf54016b58" providerId="ADAL" clId="{EB7F8961-7DCB-432A-ADB0-719EFA2447E6}" dt="2020-01-24T11:28:38.237" v="115" actId="1076"/>
          <ac:picMkLst>
            <pc:docMk/>
            <pc:sldMk cId="0" sldId="306"/>
            <ac:picMk id="1026" creationId="{E2BDE9BA-A5E6-47FF-9FCD-257C9CE51EE7}"/>
          </ac:picMkLst>
        </pc:picChg>
      </pc:sldChg>
      <pc:sldMasterChg chg="modSldLayout">
        <pc:chgData name="Luca Massaron" userId="c35cd628-f250-459b-a9f7-e0bf54016b58" providerId="ADAL" clId="{EB7F8961-7DCB-432A-ADB0-719EFA2447E6}" dt="2020-01-24T14:17:02.269" v="126"/>
        <pc:sldMasterMkLst>
          <pc:docMk/>
          <pc:sldMasterMk cId="0" sldId="2147483648"/>
        </pc:sldMasterMkLst>
        <pc:sldLayoutChg chg="addSp delSp">
          <pc:chgData name="Luca Massaron" userId="c35cd628-f250-459b-a9f7-e0bf54016b58" providerId="ADAL" clId="{EB7F8961-7DCB-432A-ADB0-719EFA2447E6}" dt="2020-01-24T14:17:02.269" v="126"/>
          <pc:sldLayoutMkLst>
            <pc:docMk/>
            <pc:sldMasterMk cId="0" sldId="2147483648"/>
            <pc:sldLayoutMk cId="0" sldId="2147483654"/>
          </pc:sldLayoutMkLst>
          <pc:picChg chg="add del">
            <ac:chgData name="Luca Massaron" userId="c35cd628-f250-459b-a9f7-e0bf54016b58" providerId="ADAL" clId="{EB7F8961-7DCB-432A-ADB0-719EFA2447E6}" dt="2020-01-24T14:16:59.406" v="124"/>
            <ac:picMkLst>
              <pc:docMk/>
              <pc:sldMasterMk cId="0" sldId="2147483648"/>
              <pc:sldLayoutMk cId="0" sldId="2147483654"/>
              <ac:picMk id="6" creationId="{B6C86D64-8CD8-42AF-B2E2-EB34397F7280}"/>
            </ac:picMkLst>
          </pc:picChg>
          <pc:picChg chg="add del">
            <ac:chgData name="Luca Massaron" userId="c35cd628-f250-459b-a9f7-e0bf54016b58" providerId="ADAL" clId="{EB7F8961-7DCB-432A-ADB0-719EFA2447E6}" dt="2020-01-24T14:16:59.406" v="124"/>
            <ac:picMkLst>
              <pc:docMk/>
              <pc:sldMasterMk cId="0" sldId="2147483648"/>
              <pc:sldLayoutMk cId="0" sldId="2147483654"/>
              <ac:picMk id="7" creationId="{32D98D89-76EE-45D6-858E-31A7709BA558}"/>
            </ac:picMkLst>
          </pc:picChg>
          <pc:picChg chg="add del">
            <ac:chgData name="Luca Massaron" userId="c35cd628-f250-459b-a9f7-e0bf54016b58" providerId="ADAL" clId="{EB7F8961-7DCB-432A-ADB0-719EFA2447E6}" dt="2020-01-24T14:16:59.406" v="124"/>
            <ac:picMkLst>
              <pc:docMk/>
              <pc:sldMasterMk cId="0" sldId="2147483648"/>
              <pc:sldLayoutMk cId="0" sldId="2147483654"/>
              <ac:picMk id="8" creationId="{76A7E4BB-CB02-4D66-A58A-9A803980DEDF}"/>
            </ac:picMkLst>
          </pc:picChg>
          <pc:picChg chg="add del">
            <ac:chgData name="Luca Massaron" userId="c35cd628-f250-459b-a9f7-e0bf54016b58" providerId="ADAL" clId="{EB7F8961-7DCB-432A-ADB0-719EFA2447E6}" dt="2020-01-24T14:17:02.269" v="126"/>
            <ac:picMkLst>
              <pc:docMk/>
              <pc:sldMasterMk cId="0" sldId="2147483648"/>
              <pc:sldLayoutMk cId="0" sldId="2147483654"/>
              <ac:picMk id="9" creationId="{C505AC2D-28C7-47A9-9048-00E23928A95A}"/>
            </ac:picMkLst>
          </pc:picChg>
          <pc:picChg chg="add del">
            <ac:chgData name="Luca Massaron" userId="c35cd628-f250-459b-a9f7-e0bf54016b58" providerId="ADAL" clId="{EB7F8961-7DCB-432A-ADB0-719EFA2447E6}" dt="2020-01-24T14:17:02.269" v="126"/>
            <ac:picMkLst>
              <pc:docMk/>
              <pc:sldMasterMk cId="0" sldId="2147483648"/>
              <pc:sldLayoutMk cId="0" sldId="2147483654"/>
              <ac:picMk id="10" creationId="{E2EC4681-70C4-4FA2-9C3F-E1A77FB976B5}"/>
            </ac:picMkLst>
          </pc:picChg>
          <pc:picChg chg="add del">
            <ac:chgData name="Luca Massaron" userId="c35cd628-f250-459b-a9f7-e0bf54016b58" providerId="ADAL" clId="{EB7F8961-7DCB-432A-ADB0-719EFA2447E6}" dt="2020-01-24T14:17:02.269" v="126"/>
            <ac:picMkLst>
              <pc:docMk/>
              <pc:sldMasterMk cId="0" sldId="2147483648"/>
              <pc:sldLayoutMk cId="0" sldId="2147483654"/>
              <ac:picMk id="11" creationId="{A02019AA-C431-4D4D-86CE-9654B7215F83}"/>
            </ac:picMkLst>
          </pc:picChg>
        </pc:sldLayoutChg>
      </pc:sldMasterChg>
    </pc:docChg>
  </pc:docChgLst>
  <pc:docChgLst>
    <pc:chgData name="Luca Massaron" userId="c35cd628-f250-459b-a9f7-e0bf54016b58" providerId="ADAL" clId="{E1DADB96-B090-564F-B48A-6D2CAC879FD7}"/>
    <pc:docChg chg="custSel addSld delSld modSld">
      <pc:chgData name="Luca Massaron" userId="c35cd628-f250-459b-a9f7-e0bf54016b58" providerId="ADAL" clId="{E1DADB96-B090-564F-B48A-6D2CAC879FD7}" dt="2020-02-04T12:54:34.226" v="62" actId="1035"/>
      <pc:docMkLst>
        <pc:docMk/>
      </pc:docMkLst>
      <pc:sldChg chg="addSp modSp">
        <pc:chgData name="Luca Massaron" userId="c35cd628-f250-459b-a9f7-e0bf54016b58" providerId="ADAL" clId="{E1DADB96-B090-564F-B48A-6D2CAC879FD7}" dt="2020-02-04T12:54:34.226" v="62" actId="1035"/>
        <pc:sldMkLst>
          <pc:docMk/>
          <pc:sldMk cId="1368420812" sldId="308"/>
        </pc:sldMkLst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" creationId="{191CF72A-1495-B748-96F0-40FEE5EEFE91}"/>
          </ac:spMkLst>
        </pc:spChg>
        <pc:spChg chg="add mod">
          <ac:chgData name="Luca Massaron" userId="c35cd628-f250-459b-a9f7-e0bf54016b58" providerId="ADAL" clId="{E1DADB96-B090-564F-B48A-6D2CAC879FD7}" dt="2020-02-04T12:54:34.226" v="62" actId="1035"/>
          <ac:spMkLst>
            <pc:docMk/>
            <pc:sldMk cId="1368420812" sldId="308"/>
            <ac:spMk id="4" creationId="{C5A49903-0233-B54B-BB1D-BB5E2CEC1E70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8" creationId="{58558BE5-CEA0-F44E-818E-9A63EE05FFF7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9" creationId="{683C55A3-97DF-EB49-8FCC-74217C7534EC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10" creationId="{CD3CC09D-1F10-E944-BFFC-FB5FD31FC210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11" creationId="{AA33784F-909E-9148-A8DD-EB9360CB4AC2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12" creationId="{15FD9A4C-5DCB-6F4C-A20E-A1EC214C1962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13" creationId="{6B69446C-77B1-B243-8330-B20BFED36E4A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14" creationId="{AB510639-199A-8647-AFE7-3FE7737AAC38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26" creationId="{1F5CC0E6-E0FF-FB4D-9931-92F605189AA0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0" creationId="{BCEB8D9C-726B-954E-8609-F15B74105956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1" creationId="{5C8334CE-B6F2-C54B-AEAB-1ED32F4EEB86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2" creationId="{D32B8532-6D33-6E4D-931E-1F5742855927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3" creationId="{646E3F64-1DEB-1A49-9D8A-F3B4756D4B96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8" creationId="{55F33496-D1D2-264B-B7E5-EAE96190352F}"/>
          </ac:spMkLst>
        </pc:sp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25" creationId="{0081C430-A71A-C74F-9CD4-E5E75281A8BB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34" creationId="{1C15AE5A-AF51-3545-AD30-3DE70A85772D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37" creationId="{36C652B9-FD39-E841-B002-3CC760F19D1A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39" creationId="{73F5AD17-5689-E540-BC72-E34997020DCB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40" creationId="{EC1FE705-3966-DD4B-BEEC-2F59D20DE319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41" creationId="{170DC82A-CB93-E44E-AFCC-CD1B91CA43EE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42" creationId="{A0CFDDE8-EDF4-A54E-92C1-8A82713B56DD}"/>
          </ac:picMkLst>
        </pc:pic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5" creationId="{D0D5579E-D663-724A-B7BC-2DCB7E3DBD6D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15" creationId="{FDA42CE0-74BD-1943-98DA-3D8A9BB77292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17" creationId="{8B4E429C-6D5B-7747-AD35-847EE3C0D8DE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19" creationId="{664AE063-3B28-0E40-BDF9-056D39506086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20" creationId="{3EF6CA82-2DBE-264E-8BC9-9FF8B9101356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21" creationId="{46CD52D6-1206-8548-9C20-1615764E7207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27" creationId="{3CBEBB69-F8B4-2146-BE89-C1D60CD0D3F9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28" creationId="{8C48CB69-88C0-644F-9116-CCAF4936374D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29" creationId="{DABA253D-004B-3644-BB5F-8C9123AD1256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35" creationId="{EDAF6FA5-6B34-4947-A5C4-4395C5079ECD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36" creationId="{8AF8C029-6BF7-DF4E-A8FF-A6934DCEE205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43" creationId="{8DD3377E-DC0D-8C41-9BF4-587C4613680C}"/>
          </ac:cxnSpMkLst>
        </pc:cxnChg>
      </pc:sldChg>
      <pc:sldChg chg="addSp delSp modSp add del">
        <pc:chgData name="Luca Massaron" userId="c35cd628-f250-459b-a9f7-e0bf54016b58" providerId="ADAL" clId="{E1DADB96-B090-564F-B48A-6D2CAC879FD7}" dt="2020-02-04T12:54:16.336" v="56" actId="2696"/>
        <pc:sldMkLst>
          <pc:docMk/>
          <pc:sldMk cId="3790904312" sldId="313"/>
        </pc:sldMkLst>
        <pc:spChg chg="mod">
          <ac:chgData name="Luca Massaron" userId="c35cd628-f250-459b-a9f7-e0bf54016b58" providerId="ADAL" clId="{E1DADB96-B090-564F-B48A-6D2CAC879FD7}" dt="2020-02-04T12:52:29.870" v="54" actId="20577"/>
          <ac:spMkLst>
            <pc:docMk/>
            <pc:sldMk cId="3790904312" sldId="313"/>
            <ac:spMk id="2" creationId="{00000000-0000-0000-0000-000000000000}"/>
          </ac:spMkLst>
        </pc:spChg>
        <pc:spChg chg="del">
          <ac:chgData name="Luca Massaron" userId="c35cd628-f250-459b-a9f7-e0bf54016b58" providerId="ADAL" clId="{E1DADB96-B090-564F-B48A-6D2CAC879FD7}" dt="2020-02-04T12:52:12.894" v="12" actId="478"/>
          <ac:spMkLst>
            <pc:docMk/>
            <pc:sldMk cId="3790904312" sldId="313"/>
            <ac:spMk id="3" creationId="{00000000-0000-0000-0000-000000000000}"/>
          </ac:spMkLst>
        </pc:spChg>
        <pc:spChg chg="add del mod">
          <ac:chgData name="Luca Massaron" userId="c35cd628-f250-459b-a9f7-e0bf54016b58" providerId="ADAL" clId="{E1DADB96-B090-564F-B48A-6D2CAC879FD7}" dt="2020-02-04T12:52:33.625" v="55" actId="478"/>
          <ac:spMkLst>
            <pc:docMk/>
            <pc:sldMk cId="3790904312" sldId="313"/>
            <ac:spMk id="5" creationId="{94D025B4-6713-9C4A-A026-FD5CED34ABD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4B6AF-B8FB-4EBF-A94E-AF5357779D50}" type="datetimeFigureOut">
              <a:rPr lang="it-IT" smtClean="0"/>
              <a:t>04/02/20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85A84-958D-4FB0-87D0-353213DA6B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1878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e020acf1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e020acf10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85A84-958D-4FB0-87D0-353213DA6B8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897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70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instacart.com/deep-learning-with-emojis-not-math-660ba1ad6cdc" TargetMode="External"/><Relationship Id="rId2" Type="http://schemas.openxmlformats.org/officeDocument/2006/relationships/hyperlink" Target="https://medium.com/the-graph/applying-deep-learning-to-related-pins-a6fee3c92f5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ucamassaron/deep-learning-for-tabular-dat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hyperlink" Target="https://twitter.com/lucamassaron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www.linkedin.com/in/lmassar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community/experts/directory/profile/profile-luca_massaron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www.amazon.com/Luca-Massaron/e/B00RW7GV02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s://github.com/lmassaron" TargetMode="External"/><Relationship Id="rId9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2"/>
          <p:cNvPicPr preferRelativeResize="0"/>
          <p:nvPr/>
        </p:nvPicPr>
        <p:blipFill rotWithShape="1">
          <a:blip r:embed="rId3">
            <a:alphaModFix/>
          </a:blip>
          <a:srcRect l="39" r="29"/>
          <a:stretch/>
        </p:blipFill>
        <p:spPr>
          <a:xfrm>
            <a:off x="0" y="857250"/>
            <a:ext cx="9144000" cy="51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2"/>
          <p:cNvSpPr/>
          <p:nvPr/>
        </p:nvSpPr>
        <p:spPr>
          <a:xfrm>
            <a:off x="2888869" y="2000944"/>
            <a:ext cx="1963688" cy="6239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84" tIns="34284" rIns="34284" bIns="34284" anchor="ctr" anchorCtr="0">
            <a:noAutofit/>
          </a:bodyPr>
          <a:lstStyle/>
          <a:p>
            <a:endParaRPr sz="675"/>
          </a:p>
        </p:txBody>
      </p:sp>
      <p:sp>
        <p:nvSpPr>
          <p:cNvPr id="311" name="Google Shape;311;p62"/>
          <p:cNvSpPr txBox="1"/>
          <p:nvPr/>
        </p:nvSpPr>
        <p:spPr>
          <a:xfrm>
            <a:off x="5998491" y="1090415"/>
            <a:ext cx="2735550" cy="31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ctr" anchorCtr="0">
            <a:noAutofit/>
          </a:bodyPr>
          <a:lstStyle/>
          <a:p>
            <a:endParaRPr sz="675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62"/>
          <p:cNvSpPr txBox="1"/>
          <p:nvPr/>
        </p:nvSpPr>
        <p:spPr>
          <a:xfrm>
            <a:off x="3721784" y="4618662"/>
            <a:ext cx="1282264" cy="61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75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Luca Massaron</a:t>
            </a:r>
            <a:endParaRPr sz="75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r>
              <a:rPr lang="en-US" sz="75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GDE in Machine Learning</a:t>
            </a:r>
            <a:endParaRPr sz="75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r>
              <a:rPr lang="en-US" sz="75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@</a:t>
            </a:r>
            <a:r>
              <a:rPr lang="en-US" sz="750" dirty="0" err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lmassaron</a:t>
            </a:r>
            <a:endParaRPr sz="75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14" name="Google Shape;31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475" y="1460433"/>
            <a:ext cx="1665291" cy="22553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2"/>
          <p:cNvSpPr txBox="1">
            <a:spLocks noGrp="1"/>
          </p:cNvSpPr>
          <p:nvPr>
            <p:ph type="subTitle" idx="4294967295"/>
          </p:nvPr>
        </p:nvSpPr>
        <p:spPr>
          <a:xfrm>
            <a:off x="3105065" y="2754234"/>
            <a:ext cx="4870463" cy="1220288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202124"/>
                </a:solidFill>
              </a:rPr>
              <a:t>Deep Learning for Tabular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202124"/>
                </a:solidFill>
              </a:rPr>
              <a:t>Integrating TensorFlow/</a:t>
            </a:r>
            <a:r>
              <a:rPr lang="en-US" sz="1600" dirty="0" err="1">
                <a:solidFill>
                  <a:srgbClr val="202124"/>
                </a:solidFill>
              </a:rPr>
              <a:t>Keras</a:t>
            </a:r>
            <a:r>
              <a:rPr lang="en-US" sz="1600" dirty="0">
                <a:solidFill>
                  <a:srgbClr val="202124"/>
                </a:solidFill>
              </a:rPr>
              <a:t>  </a:t>
            </a:r>
            <a:br>
              <a:rPr lang="en-US" sz="1600" dirty="0">
                <a:solidFill>
                  <a:srgbClr val="202124"/>
                </a:solidFill>
              </a:rPr>
            </a:br>
            <a:r>
              <a:rPr lang="en-US" sz="1600" dirty="0">
                <a:solidFill>
                  <a:srgbClr val="202124"/>
                </a:solidFill>
              </a:rPr>
              <a:t>and </a:t>
            </a:r>
            <a:r>
              <a:rPr lang="en-US" sz="1600" dirty="0" err="1">
                <a:solidFill>
                  <a:srgbClr val="202124"/>
                </a:solidFill>
              </a:rPr>
              <a:t>Scikit</a:t>
            </a:r>
            <a:r>
              <a:rPr lang="en-US" sz="1600" dirty="0">
                <a:solidFill>
                  <a:srgbClr val="202124"/>
                </a:solidFill>
              </a:rPr>
              <a:t>-learn worlds</a:t>
            </a:r>
          </a:p>
          <a:p>
            <a:pPr marL="0" indent="0">
              <a:spcBef>
                <a:spcPts val="375"/>
              </a:spcBef>
              <a:buNone/>
            </a:pPr>
            <a:endParaRPr sz="1600" dirty="0">
              <a:solidFill>
                <a:srgbClr val="202124"/>
              </a:solidFill>
            </a:endParaRPr>
          </a:p>
          <a:p>
            <a:pPr marL="0" indent="0">
              <a:spcBef>
                <a:spcPts val="375"/>
              </a:spcBef>
              <a:spcAft>
                <a:spcPts val="375"/>
              </a:spcAft>
              <a:buNone/>
            </a:pPr>
            <a:endParaRPr sz="800" dirty="0">
              <a:solidFill>
                <a:srgbClr val="202124"/>
              </a:solidFill>
            </a:endParaRPr>
          </a:p>
        </p:txBody>
      </p:sp>
      <p:sp>
        <p:nvSpPr>
          <p:cNvPr id="316" name="Google Shape;316;p62"/>
          <p:cNvSpPr txBox="1">
            <a:spLocks noGrp="1"/>
          </p:cNvSpPr>
          <p:nvPr>
            <p:ph type="subTitle" idx="4294967295"/>
          </p:nvPr>
        </p:nvSpPr>
        <p:spPr>
          <a:xfrm>
            <a:off x="3105066" y="4116224"/>
            <a:ext cx="4635900" cy="5293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500" dirty="0">
                <a:solidFill>
                  <a:srgbClr val="202124"/>
                </a:solidFill>
              </a:rPr>
              <a:t>GDE program</a:t>
            </a:r>
            <a:endParaRPr lang="en-US" sz="1050" dirty="0">
              <a:solidFill>
                <a:srgbClr val="202124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500" dirty="0">
              <a:solidFill>
                <a:srgbClr val="202124"/>
              </a:solidFill>
            </a:endParaRPr>
          </a:p>
          <a:p>
            <a:pPr marL="0" indent="0">
              <a:spcBef>
                <a:spcPts val="375"/>
              </a:spcBef>
              <a:spcAft>
                <a:spcPts val="375"/>
              </a:spcAft>
              <a:buNone/>
            </a:pPr>
            <a:endParaRPr sz="1500" dirty="0">
              <a:solidFill>
                <a:srgbClr val="202124"/>
              </a:solidFill>
            </a:endParaRPr>
          </a:p>
        </p:txBody>
      </p:sp>
      <p:pic>
        <p:nvPicPr>
          <p:cNvPr id="317" name="Google Shape;317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9928" y="2169947"/>
            <a:ext cx="1301016" cy="27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BDE9BA-A5E6-47FF-9FCD-257C9CE5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1" y="4645537"/>
            <a:ext cx="546761" cy="54676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don’t get discouraged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84784"/>
            <a:ext cx="4762872" cy="4824536"/>
          </a:xfrm>
        </p:spPr>
        <p:txBody>
          <a:bodyPr>
            <a:normAutofit fontScale="70000" lnSpcReduction="20000"/>
          </a:bodyPr>
          <a:lstStyle/>
          <a:p>
            <a:r>
              <a:rPr lang="en-GB" sz="4100" b="1" dirty="0"/>
              <a:t>The challenges are serious, so are the opportunities</a:t>
            </a:r>
          </a:p>
          <a:p>
            <a:endParaRPr lang="en-GB" dirty="0"/>
          </a:p>
          <a:p>
            <a:r>
              <a:rPr lang="en-GB" sz="3800" dirty="0"/>
              <a:t>Andrew Ng: “</a:t>
            </a:r>
            <a:r>
              <a:rPr lang="en-GB" sz="3800" i="1" dirty="0"/>
              <a:t>Deep learning has seen tremendous adoption in consumer Internet companies with a huge number of users and thus big data, but for it to break into other industries where datasets sizes are smaller, we now need better techniques for small data</a:t>
            </a:r>
            <a:r>
              <a:rPr lang="en-GB" sz="3800" dirty="0"/>
              <a:t>”</a:t>
            </a:r>
          </a:p>
        </p:txBody>
      </p:sp>
      <p:pic>
        <p:nvPicPr>
          <p:cNvPr id="1028" name="Picture 4" descr="https://external-content.duckduckgo.com/iu/?u=http%3A%2F%2Frobohub.org%2Fwp-content%2Fuploads%2F2017%2F03%2Fo-ANDREW-NG-facebook-1024x679.jpg&amp;f=1&amp;nofb=1"/>
          <p:cNvPicPr>
            <a:picLocks noChangeAspect="1" noChangeArrowheads="1"/>
          </p:cNvPicPr>
          <p:nvPr/>
        </p:nvPicPr>
        <p:blipFill>
          <a:blip r:embed="rId2" cstate="print"/>
          <a:srcRect l="22896" r="21743"/>
          <a:stretch>
            <a:fillRect/>
          </a:stretch>
        </p:blipFill>
        <p:spPr bwMode="auto">
          <a:xfrm>
            <a:off x="5292080" y="1498028"/>
            <a:ext cx="3656170" cy="43792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To successfully use DNNs for tabular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864" y="1423317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It takes some </a:t>
            </a:r>
            <a:r>
              <a:rPr lang="en-GB" b="1" dirty="0"/>
              <a:t>effort</a:t>
            </a:r>
            <a:r>
              <a:rPr lang="en-GB" dirty="0"/>
              <a:t>, don’t expect an automated process or great results at once</a:t>
            </a:r>
          </a:p>
          <a:p>
            <a:r>
              <a:rPr lang="en-GB" dirty="0"/>
              <a:t>Don’t re-invent the wheel: use </a:t>
            </a:r>
            <a:r>
              <a:rPr lang="en-GB" b="1" dirty="0" err="1"/>
              <a:t>TensorFlow</a:t>
            </a:r>
            <a:r>
              <a:rPr lang="en-GB" b="1" dirty="0"/>
              <a:t>/</a:t>
            </a:r>
            <a:r>
              <a:rPr lang="en-GB" b="1" dirty="0" err="1"/>
              <a:t>Keras</a:t>
            </a:r>
            <a:r>
              <a:rPr lang="en-GB" dirty="0"/>
              <a:t>, </a:t>
            </a:r>
            <a:r>
              <a:rPr lang="en-GB" b="1" dirty="0"/>
              <a:t>Scikit-learn</a:t>
            </a:r>
            <a:r>
              <a:rPr lang="en-GB" dirty="0"/>
              <a:t>, </a:t>
            </a:r>
            <a:r>
              <a:rPr lang="en-GB" b="1" dirty="0"/>
              <a:t>Pandas</a:t>
            </a:r>
            <a:r>
              <a:rPr lang="en-GB" dirty="0"/>
              <a:t> for your project</a:t>
            </a:r>
          </a:p>
          <a:p>
            <a:r>
              <a:rPr lang="en-GB" dirty="0"/>
              <a:t>Process and pipeline input accordingly to its </a:t>
            </a:r>
            <a:r>
              <a:rPr lang="en-GB" b="1" dirty="0"/>
              <a:t>type</a:t>
            </a:r>
          </a:p>
          <a:p>
            <a:r>
              <a:rPr lang="en-GB" dirty="0"/>
              <a:t>Create a </a:t>
            </a:r>
            <a:r>
              <a:rPr lang="en-GB" b="1" dirty="0"/>
              <a:t>suitable neural architecture </a:t>
            </a:r>
            <a:r>
              <a:rPr lang="en-GB" dirty="0"/>
              <a:t>keeping into account the number of available examples</a:t>
            </a:r>
          </a:p>
          <a:p>
            <a:r>
              <a:rPr lang="en-GB" dirty="0"/>
              <a:t>Encode prior knowledge (</a:t>
            </a:r>
            <a:r>
              <a:rPr lang="en-GB" b="1" dirty="0"/>
              <a:t>feature engineering</a:t>
            </a:r>
            <a:r>
              <a:rPr lang="en-GB" dirty="0"/>
              <a:t>)</a:t>
            </a:r>
          </a:p>
          <a:p>
            <a:r>
              <a:rPr lang="en-GB" dirty="0"/>
              <a:t>Test and tune your network using </a:t>
            </a:r>
            <a:r>
              <a:rPr lang="en-GB" b="1" dirty="0"/>
              <a:t>cross validation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the right tools</a:t>
            </a:r>
          </a:p>
        </p:txBody>
      </p:sp>
      <p:pic>
        <p:nvPicPr>
          <p:cNvPr id="1026" name="Picture 2" descr="GitHub - tensorflow/tensorflow: An Open Source Machine ...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60239" y="725735"/>
            <a:ext cx="3391074" cy="34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453483"/>
            <a:ext cx="3888432" cy="1127645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4211960" y="1916832"/>
            <a:ext cx="792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/>
              <a:t>+</a:t>
            </a:r>
            <a:endParaRPr lang="en-GB" b="1" dirty="0"/>
          </a:p>
        </p:txBody>
      </p:sp>
      <p:pic>
        <p:nvPicPr>
          <p:cNvPr id="1030" name="Picture 6" descr="File:Scikit learn logo small.svg - Wikimedia Common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4117" y="1340768"/>
            <a:ext cx="3830371" cy="2061817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8682" y="3573016"/>
            <a:ext cx="25717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egnaposto contenuto 2"/>
          <p:cNvSpPr>
            <a:spLocks noGrp="1"/>
          </p:cNvSpPr>
          <p:nvPr>
            <p:ph idx="1"/>
          </p:nvPr>
        </p:nvSpPr>
        <p:spPr>
          <a:xfrm>
            <a:off x="4860032" y="4869161"/>
            <a:ext cx="4104456" cy="180019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.fit .transform methods</a:t>
            </a:r>
          </a:p>
          <a:p>
            <a:r>
              <a:rPr lang="en-GB" dirty="0"/>
              <a:t>A host of classes for </a:t>
            </a:r>
            <a:r>
              <a:rPr lang="en-GB"/>
              <a:t>data processing</a:t>
            </a:r>
            <a:endParaRPr lang="en-GB" dirty="0"/>
          </a:p>
          <a:p>
            <a:r>
              <a:rPr lang="en-GB" dirty="0"/>
              <a:t>Cross-validation</a:t>
            </a: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323528" y="4869161"/>
            <a:ext cx="4464496" cy="1800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 level API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Robust and effective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Production ready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dive into data pipeline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by dividing the input data into: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numeric variables</a:t>
            </a:r>
            <a:br>
              <a:rPr lang="en-GB" dirty="0"/>
            </a:br>
            <a:r>
              <a:rPr lang="en-GB" dirty="0"/>
              <a:t>- dates</a:t>
            </a:r>
            <a:br>
              <a:rPr lang="en-GB" dirty="0"/>
            </a:br>
            <a:r>
              <a:rPr lang="en-GB" dirty="0"/>
              <a:t>- categorical : </a:t>
            </a:r>
            <a:br>
              <a:rPr lang="en-GB" dirty="0"/>
            </a:br>
            <a:r>
              <a:rPr lang="en-GB" dirty="0"/>
              <a:t>			. Ordinal</a:t>
            </a:r>
            <a:br>
              <a:rPr lang="en-GB" dirty="0"/>
            </a:br>
            <a:r>
              <a:rPr lang="en-GB" dirty="0"/>
              <a:t>                         	. Low cardinality</a:t>
            </a:r>
          </a:p>
          <a:p>
            <a:pPr>
              <a:buNone/>
            </a:pPr>
            <a:r>
              <a:rPr lang="en-GB" dirty="0"/>
              <a:t>                              . High cardinality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 data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0178" name="Picture 2" descr="white printing paper with numb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1602804"/>
            <a:ext cx="9525000" cy="6362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 variables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Trash </a:t>
            </a:r>
            <a:r>
              <a:rPr lang="en-GB" b="1" dirty="0"/>
              <a:t>low variance variables</a:t>
            </a:r>
          </a:p>
          <a:p>
            <a:r>
              <a:rPr lang="en-GB" dirty="0"/>
              <a:t>Deal with </a:t>
            </a:r>
            <a:r>
              <a:rPr lang="en-GB" b="1" dirty="0"/>
              <a:t>missing values</a:t>
            </a:r>
            <a:r>
              <a:rPr lang="en-GB" dirty="0"/>
              <a:t>: just input the median, but don’t forget to create missing indicators to catch any information in </a:t>
            </a:r>
            <a:r>
              <a:rPr lang="en-GB" dirty="0" err="1"/>
              <a:t>missingness</a:t>
            </a:r>
            <a:r>
              <a:rPr lang="en-GB" dirty="0"/>
              <a:t> not at random</a:t>
            </a:r>
          </a:p>
          <a:p>
            <a:r>
              <a:rPr lang="en-GB" dirty="0"/>
              <a:t>Strive to make your data more </a:t>
            </a:r>
            <a:r>
              <a:rPr lang="en-GB" b="1" dirty="0" err="1"/>
              <a:t>gaussian</a:t>
            </a:r>
            <a:r>
              <a:rPr lang="en-GB" b="1" dirty="0"/>
              <a:t>-like</a:t>
            </a:r>
          </a:p>
          <a:p>
            <a:r>
              <a:rPr lang="en-GB" dirty="0"/>
              <a:t>Catch </a:t>
            </a:r>
            <a:r>
              <a:rPr lang="en-GB" b="1" dirty="0"/>
              <a:t>outliers</a:t>
            </a:r>
            <a:r>
              <a:rPr lang="en-GB" dirty="0"/>
              <a:t> (or be confident that your </a:t>
            </a:r>
            <a:r>
              <a:rPr lang="en-GB" dirty="0" err="1"/>
              <a:t>BatchNormalization</a:t>
            </a:r>
            <a:r>
              <a:rPr lang="en-GB" dirty="0"/>
              <a:t> layer will)</a:t>
            </a:r>
          </a:p>
          <a:p>
            <a:r>
              <a:rPr lang="en-GB" b="1" dirty="0"/>
              <a:t>Normalize</a:t>
            </a:r>
            <a:r>
              <a:rPr lang="en-GB" dirty="0"/>
              <a:t> all the values before feeding them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Tricks and tips of the trade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645024"/>
            <a:ext cx="8229600" cy="676671"/>
          </a:xfrm>
        </p:spPr>
        <p:txBody>
          <a:bodyPr>
            <a:normAutofit/>
          </a:bodyPr>
          <a:lstStyle/>
          <a:p>
            <a:r>
              <a:rPr lang="en-US" sz="2400" dirty="0"/>
              <a:t>Imputation of missing values.</a:t>
            </a:r>
            <a:endParaRPr lang="en-GB" sz="2400" dirty="0"/>
          </a:p>
        </p:txBody>
      </p:sp>
      <p:sp>
        <p:nvSpPr>
          <p:cNvPr id="4" name="Rettangolo 3"/>
          <p:cNvSpPr/>
          <p:nvPr/>
        </p:nvSpPr>
        <p:spPr>
          <a:xfrm>
            <a:off x="467544" y="4105671"/>
            <a:ext cx="820891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sklearn.impute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SimpleImputer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X = [[7, 2, 3], [4, np.nan, 6], [10, 5, 9]]</a:t>
            </a:r>
          </a:p>
          <a:p>
            <a:r>
              <a:rPr lang="en-US" sz="1600" dirty="0" err="1"/>
              <a:t>imp_mean</a:t>
            </a:r>
            <a:r>
              <a:rPr lang="en-US" sz="1600" dirty="0"/>
              <a:t> = </a:t>
            </a:r>
            <a:r>
              <a:rPr lang="en-US" sz="1600" dirty="0" err="1">
                <a:solidFill>
                  <a:srgbClr val="FF0000"/>
                </a:solidFill>
              </a:rPr>
              <a:t>SimpleImputer</a:t>
            </a:r>
            <a:r>
              <a:rPr lang="en-US" sz="1600" dirty="0"/>
              <a:t>(</a:t>
            </a:r>
            <a:r>
              <a:rPr lang="en-US" sz="1600" dirty="0" err="1"/>
              <a:t>missing_values</a:t>
            </a:r>
            <a:r>
              <a:rPr lang="en-US" sz="1600" dirty="0"/>
              <a:t>=np.nan, strategy='median')</a:t>
            </a:r>
          </a:p>
          <a:p>
            <a:r>
              <a:rPr lang="en-US" sz="1600" dirty="0" err="1"/>
              <a:t>imp_mean.fit_transform</a:t>
            </a:r>
            <a:r>
              <a:rPr lang="en-US" sz="1600" dirty="0"/>
              <a:t>(X)</a:t>
            </a:r>
            <a:endParaRPr lang="it-IT" sz="16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57200" y="1556792"/>
            <a:ext cx="8229600" cy="676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Feature selector that removes all low-variance features.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467544" y="1988840"/>
            <a:ext cx="8208912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sklearn.feature_selection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VarianceThreshold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X = [[0, 2, 0, 3], [0, 1, 4, 3], [0, 1, 1, 3]]</a:t>
            </a:r>
          </a:p>
          <a:p>
            <a:r>
              <a:rPr lang="en-US" sz="1600" dirty="0"/>
              <a:t>selector = </a:t>
            </a:r>
            <a:r>
              <a:rPr lang="en-US" sz="1600" dirty="0" err="1">
                <a:solidFill>
                  <a:srgbClr val="FF0000"/>
                </a:solidFill>
              </a:rPr>
              <a:t>VarianceThreshold</a:t>
            </a:r>
            <a:r>
              <a:rPr lang="en-US" sz="1600" dirty="0"/>
              <a:t>(threshold=0.0)</a:t>
            </a:r>
          </a:p>
          <a:p>
            <a:r>
              <a:rPr lang="en-US" sz="1600" dirty="0" err="1"/>
              <a:t>selector.fit_transform</a:t>
            </a:r>
            <a:r>
              <a:rPr lang="en-US" sz="1600" dirty="0"/>
              <a:t>(X)</a:t>
            </a:r>
            <a:endParaRPr lang="it-IT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Tricks and tips of the trade</a:t>
            </a: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57200" y="141277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200" dirty="0"/>
              <a:t>Apply a power transformation to make data more Gaussian-like.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67544" y="2014969"/>
            <a:ext cx="8208912" cy="20621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matplotlib.pyplot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plt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sklearn.preprocessing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PowerTransformer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rng</a:t>
            </a:r>
            <a:r>
              <a:rPr lang="en-US" sz="1600" dirty="0"/>
              <a:t> = </a:t>
            </a:r>
            <a:r>
              <a:rPr lang="en-US" sz="1600" dirty="0" err="1"/>
              <a:t>np.random.RandomState</a:t>
            </a:r>
            <a:r>
              <a:rPr lang="en-US" sz="1600" dirty="0"/>
              <a:t>(0)</a:t>
            </a:r>
          </a:p>
          <a:p>
            <a:r>
              <a:rPr lang="en-US" sz="1600" dirty="0"/>
              <a:t>X = </a:t>
            </a:r>
            <a:r>
              <a:rPr lang="en-US" sz="1600" dirty="0" err="1"/>
              <a:t>np.sort</a:t>
            </a:r>
            <a:r>
              <a:rPr lang="en-US" sz="1600" dirty="0"/>
              <a:t>(</a:t>
            </a:r>
            <a:r>
              <a:rPr lang="en-US" sz="1600" dirty="0" err="1"/>
              <a:t>rng.chisquare</a:t>
            </a:r>
            <a:r>
              <a:rPr lang="en-US" sz="1600" dirty="0"/>
              <a:t>(4, 100), axis=0).reshape(-1, 1)</a:t>
            </a:r>
          </a:p>
          <a:p>
            <a:r>
              <a:rPr lang="en-US" sz="1600" dirty="0"/>
              <a:t>pt = </a:t>
            </a:r>
            <a:r>
              <a:rPr lang="en-US" sz="1600" dirty="0" err="1">
                <a:solidFill>
                  <a:srgbClr val="FF0000"/>
                </a:solidFill>
              </a:rPr>
              <a:t>PowerTransformer</a:t>
            </a:r>
            <a:r>
              <a:rPr lang="en-US" sz="1600" dirty="0"/>
              <a:t>(method='</a:t>
            </a:r>
            <a:r>
              <a:rPr lang="en-US" sz="1600" dirty="0" err="1"/>
              <a:t>yeo-johnson</a:t>
            </a:r>
            <a:r>
              <a:rPr lang="en-US" sz="1600" dirty="0"/>
              <a:t>', standardize=True)</a:t>
            </a:r>
          </a:p>
          <a:p>
            <a:r>
              <a:rPr lang="en-US" sz="1600" dirty="0" err="1"/>
              <a:t>Xt</a:t>
            </a:r>
            <a:r>
              <a:rPr lang="en-US" sz="1600" dirty="0"/>
              <a:t> = </a:t>
            </a:r>
            <a:r>
              <a:rPr lang="en-US" sz="1600" dirty="0" err="1"/>
              <a:t>pt.fit_transform</a:t>
            </a:r>
            <a:r>
              <a:rPr lang="en-US" sz="1600" dirty="0"/>
              <a:t>(X)</a:t>
            </a:r>
          </a:p>
        </p:txBody>
      </p:sp>
      <p:sp>
        <p:nvSpPr>
          <p:cNvPr id="34819" name="AutoShape 3" descr="data:image/png;base64,iVBORw0KGgoAAAANSUhEUgAAAXAAAAD4CAYAAAD1jb0+AAAABHNCSVQICAgIfAhkiAAAAAlwSFlzAAALEgAACxIB0t1+/AAAADh0RVh0U29mdHdhcmUAbWF0cGxvdGxpYiB2ZXJzaW9uMy4xLjEsIGh0dHA6Ly9tYXRwbG90bGliLm9yZy8QZhcZAAANUElEQVR4nO3dYYxlZX3H8e+vrEYXMWC4WGWZDjZkrSG2mEmLktiGlWbrEvBFX0DEbCvJvGkVjQ0u4YXvmm00VhMbzQYQEjdrmxUjcVPLBjWkCZLuLggLi2J0C4urO4RUrb7Ajf++mEu6DLN779xzZu487PeTbOaec8+d5zeT2V+eOfc8Z1JVSJLa83vTDiBJmowFLkmNssAlqVEWuCQ1ygKXpEZtWMvBLrzwwpqdnV3LISWpeQcPHny+qgZL969pgc/OznLgwIG1HFKSmpfkv5fb7ykUSWqUBS5JjbLAJalRFrgkNcoCl6RGWeCS1CgLXJIaZYFLUqMscElq1JquxFQbZnfs6/T6ozu39ZRE0pk4A5ekRlngktQoC1ySGmWBS1KjLHBJapQFLkmNssAlqVEWuCQ1ygKXpEaNLPAkdyU5keTwMs/9Q5JKcuHqxJMknc44M/C7ga1Ldya5BLgGeKbnTJKkMYws8Kp6EHhhmaf+GbgVqL5DSZJGm+gceJLrgOeq6vs955EkjWnFdyNMshG4HfjLMY+fB+YBZmZmVjqcJOk0JpmB/yFwKfD9JEeBTcChJL+/3MFVtauq5qpqbjAYTJ5UkvQyK56BV9XjwEUvbQ9LfK6qnu8xlyRphHEuI9wDPARsTnIsyc2rH0uSNMrIGXhV3Tji+dne0kiSxuZKTElqlAUuSY2ywCWpURa4JDXKApekRlngktQoC1ySGmWBS1KjLHBJapQFLkmNssAlqVEWuCQ1ygKXpEZZ4JLUKAtckhplgUtSoyxwSWqUBS5JjbLAJalR4/xR47uSnEhy+JR9n07yVJLHknw9yfmrG1OStNQ4M/C7ga1L9u0HLq+qdwI/BG7rOZckaYSRBV5VDwIvLNl3f1WdHG5+D9i0CtkkSWewoYfP8WHgX0/3ZJJ5YB5gZmamh+FWbnbHvqmMC3B057apjS3p1a3Tm5hJbgdOArtPd0xV7aqquaqaGwwGXYaTJJ1i4hl4ku3AtcCWqqr+IkmSxjFRgSfZCnwS+POq+k2/kSRJ4xjnMsI9wEPA5iTHktwMfAE4D9if5NEkX1rlnJKkJUbOwKvqxmV237kKWSRJK+BKTElqlAUuSY2ywCWpURa4JDXKApekRlngktQoC1ySGmWBS1KjLHBJapQFLkmNssAlqVEWuCQ1ygKXpEZZ4JLUKAtckhplgUtSoyxwSWqUBS5JjbLAJalR4/xR47uSnEhy+JR9b0qyP8nTw48XrG5MSdJS48zA7wa2Ltm3A3igqi4DHhhuS5LW0MgCr6oHgReW7L4euGf4+B7gAz3nkiSNsGHC1725qo4DVNXxJBed7sAk88A8wMzMzITDtWt2x76JX3t057Yek0h6tVn1NzGraldVzVXV3GAwWO3hJOmsMWmB/zzJWwCGH0/0F0mSNI5JC/w+YPvw8XbgG/3EkSSNa5zLCPcADwGbkxxLcjOwE7gmydPANcNtSdIaGvkmZlXdeJqntvScRZK0Aq7ElKRGWeCS1CgLXJIaZYFLUqMscElqlAUuSY2ywCWpURa4JDXKApekRlngktQoC1ySGmWBS1KjLHBJapQFLkmNssAlqVEWuCQ1ygKXpEZZ4JLUqE4FnuTjSZ5IcjjJniSv6yuYJOnMJi7wJBcDHwXmqupy4Bzghr6CSZLOrOsplA3A65NsADYCP+0eSZI0jokLvKqeAz4DPAMcB35RVfcvPS7JfJIDSQ4sLCxMnlSS9DJdTqFcAFwPXAq8FTg3yU1Lj6uqXVU1V1Vzg8Fg8qSSpJfpcgrlfcBPqmqhqn4L3Au8p59YkqRRuhT4M8CVSTYmCbAFONJPLEnSKF3OgT8M7AUOAY8PP9eunnJJkkbY0OXFVfUp4FM9ZZEkrYArMSWpURa4JDXKApekRlngktQoC1ySGmWBS1KjLHBJapQFLkmN6rSQZy3N7tg37QhrrsvXfHTnth6TrJ2z8WuWJuUMXJIaZYFLUqMscElqlAUuSY2ywCWpURa4JDXKApekRlngktQoC1ySGmWBS1KjOhV4kvOT7E3yVJIjSd7dVzBJ0pl1vRfK54FvVdVfJ3ktsLGHTJKkMUxc4EneCLwX+BuAqnoReLGfWJKkUbqcQnkbsAB8OckjSe5Icu7Sg5LMJzmQ5MDCwkKH4SRJp+pS4BuAdwFfrKorgF8DO5YeVFW7qmququYGg0GH4SRJp+pS4MeAY1X18HB7L4uFLklaAxMXeFX9DHg2yebhri3Ak72kkiSN1PUqlI8Au4dXoPwY+NvukSRJ4+hU4FX1KDDXUxZJ0gq4ElOSGmWBS1KjLHBJapQFLkmNssAlqVEWuCQ1ygKXpEZZ4JLUqK4rMbVOze7YN+0Ia67L13x057Yek0hrwxm4JDXKApekRlngktQoC1ySGmWBS1KjLHBJapQFLkmNssAlqVEWuCQ1qnOBJzknySNJvtlHIEnSePqYgd8CHOnh80iSVqBTgSfZBGwD7ugnjiRpXF1n4J8DbgV+10MWSdIKTHw3wiTXAieq6mCSvzjDcfPAPMDMzMykw6kh3glxZc7GOyH6/epHlxn4VcB1SY4CXwWuTvKVpQdV1a6qmququcFg0GE4SdKpJi7wqrqtqjZV1SxwA/Dtqrqpt2SSpDPyOnBJalQvf5Gnqr4LfLePzyVJGo8zcElqlAUuSY2ywCWpURa4JDXKApekRlngktQoC1ySGmWBS1KjelnII2k6vCnU2c0ZuCQ1ygKXpEZZ4JLUKAtckhplgUtSoyxwSWqUBS5JjbLAJalRFrgkNcoCl6RGTVzgSS5J8p0kR5I8keSWPoNJks6sy71QTgKfqKpDSc4DDibZX1VP9pRNknQGE8/Aq+p4VR0aPv4VcAS4uK9gkqQz6+UceJJZ4Arg4WWem09yIMmBhYWFPoaTJNFDgSd5A/A14GNV9culz1fVrqqaq6q5wWDQdThJ0lCnAk/yGhbLe3dV3dtPJEnSOLpchRLgTuBIVX22v0iSpHF0mYFfBXwIuDrJo8N/7+8plyRphIkvI6yq/wTSYxZJ0gq4ElOSGmWBS1KjLHBJapQFLkmNssAlqVEWuCQ1ygKXpEZZ4JLUqC73A5deNWZ37Dvrxp7m19yirt+vozu39ZTk/zkDl6RGWeCS1CgLXJIaZYFLUqMscElqlAUuSY2ywCWpURa4JDXKApekRlngktSoTgWeZGuSHyT5UZIdfYWSJI02cYEnOQf4F+CvgHcANyZ5R1/BJEln1mUG/qfAj6rqx1X1IvBV4Pp+YkmSRulyN8KLgWdP2T4G/NnSg5LMA/PDzf9N8oMVjHEh8PzECaen1dzQbnZzr62p5c4/dXp5q7n/YLmdXQo8y+yrV+yo2gXsmmiA5EBVzU3y2mlqNTe0m93ca8vc60OXUyjHgEtO2d4E/LRbHEnSuLoU+H8BlyW5NMlrgRuA+/qJJUkaZeJTKFV1MsnfA/8BnAPcVVVP9JZs0USnXtaBVnNDu9nNvbbMvQ6k6hWnrSVJDXAlpiQ1ygKXpEat2wJvcZl+kkuSfCfJkSRPJLll2plWIsk5SR5J8s1pZxlXkvOT7E3y1PD7/u5pZxpXko8Pf04OJ9mT5HXTzrScJHclOZHk8Cn73pRkf5Knhx8vmGbG5Zwm96eHPyuPJfl6kvOnmbGrdVngDS/TPwl8oqr+CLgS+LtGcr/kFuDItEOs0OeBb1XV24E/ppH8SS4GPgrMVdXlLF4IcMN0U53W3cDWJft2AA9U1WXAA8Pt9eZuXpl7P3B5Vb0T+CFw21qH6tO6LHAaXaZfVcer6tDw8a9YLJOLp5tqPEk2AduAO6adZVxJ3gi8F7gToKperKr/mW6qFdkAvD7JBmAj63QdRVU9CLywZPf1wD3Dx/cAH1jTUGNYLndV3V9VJ4eb32Nx/Uqz1muBL7dMv4kifEmSWeAK4OHpJhnb54Bbgd9NO8gKvA1YAL48PPVzR5Jzpx1qHFX1HPAZ4BngOPCLqrp/uqlW5M1VdRwWJy7ARVPOM4kPA/8+7RBdrNcCH2uZ/nqV5A3A14CPVdUvp51nlCTXAieq6uC0s6zQBuBdwBer6grg16zPX+VfYXjO+HrgUuCtwLlJbppuqrNHkttZPOW5e9pZulivBd7sMv0kr2GxvHdX1b3TzjOmq4Drkhxl8XTV1Um+Mt1IYzkGHKuql37L2ctiobfgfcBPqmqhqn4L3Au8Z8qZVuLnSd4CMPx4Ysp5xpZkO3At8MFqfCHMei3wJpfpJwmL52OPVNVnp51nXFV1W1VtqqpZFr/X366qdT8brKqfAc8m2TzctQV4coqRVuIZ4MokG4c/N1to5A3YofuA7cPH24FvTDHL2JJsBT4JXFdVv5l2nq7WZYEP32R4aZn+EeDfVmGZ/mq4CvgQizPYR4f/3j/tUK9yHwF2J3kM+BPgH6ecZyzD3xr2AoeAx1n8v7gul3kn2QM8BGxOcizJzcBO4JokTwPXDLfXldPk/gJwHrB/+P/zS1MN2ZFL6SWpUetyBi5JGs0Cl6RGWeCS1CgLXJIaZYFLUqMscElqlAUuSY36P1KiCzdJObxt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ccia a destra 10"/>
          <p:cNvSpPr/>
          <p:nvPr/>
        </p:nvSpPr>
        <p:spPr>
          <a:xfrm>
            <a:off x="4283968" y="5013176"/>
            <a:ext cx="576064" cy="8640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magine 8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4437112"/>
            <a:ext cx="3240360" cy="2183721"/>
          </a:xfrm>
          <a:prstGeom prst="rect">
            <a:avLst/>
          </a:prstGeom>
        </p:spPr>
      </p:pic>
      <p:pic>
        <p:nvPicPr>
          <p:cNvPr id="12" name="Immagine 11" descr="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2907" y="4437112"/>
            <a:ext cx="3205517" cy="21602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Tricks and tips of the trade</a:t>
            </a: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57200" y="141277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it-IT" sz="2200" dirty="0" err="1"/>
              <a:t>Transform</a:t>
            </a:r>
            <a:r>
              <a:rPr lang="it-IT" sz="2200" dirty="0"/>
              <a:t> </a:t>
            </a:r>
            <a:r>
              <a:rPr lang="it-IT" sz="2200" dirty="0" err="1"/>
              <a:t>features</a:t>
            </a:r>
            <a:r>
              <a:rPr lang="it-IT" sz="2200" dirty="0"/>
              <a:t> </a:t>
            </a:r>
            <a:r>
              <a:rPr lang="it-IT" sz="2200" dirty="0" err="1"/>
              <a:t>using</a:t>
            </a:r>
            <a:r>
              <a:rPr lang="it-IT" sz="2200" dirty="0"/>
              <a:t> </a:t>
            </a:r>
            <a:r>
              <a:rPr lang="it-IT" sz="2200" dirty="0" err="1"/>
              <a:t>quantiles</a:t>
            </a:r>
            <a:r>
              <a:rPr lang="it-IT" sz="2200" dirty="0"/>
              <a:t> information </a:t>
            </a:r>
            <a:r>
              <a:rPr lang="en-US" sz="2200" dirty="0"/>
              <a:t>spreading out the most frequent values and reducing the impact of outliers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67544" y="2276872"/>
            <a:ext cx="8208912" cy="20621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matplotlib.pyplot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plt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sklearn.preprocessing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QuantileTransformer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rng</a:t>
            </a:r>
            <a:r>
              <a:rPr lang="en-US" sz="1600" dirty="0"/>
              <a:t> = </a:t>
            </a:r>
            <a:r>
              <a:rPr lang="en-US" sz="1600" dirty="0" err="1"/>
              <a:t>np.random.RandomState</a:t>
            </a:r>
            <a:r>
              <a:rPr lang="en-US" sz="1600" dirty="0"/>
              <a:t>(0)</a:t>
            </a:r>
          </a:p>
          <a:p>
            <a:r>
              <a:rPr lang="en-US" sz="1600" dirty="0"/>
              <a:t>X = </a:t>
            </a:r>
            <a:r>
              <a:rPr lang="en-US" sz="1600" dirty="0" err="1"/>
              <a:t>np.sort</a:t>
            </a:r>
            <a:r>
              <a:rPr lang="en-US" sz="1600" dirty="0"/>
              <a:t>(</a:t>
            </a:r>
            <a:r>
              <a:rPr lang="en-US" sz="1600" dirty="0" err="1"/>
              <a:t>rng.chisquare</a:t>
            </a:r>
            <a:r>
              <a:rPr lang="en-US" sz="1600" dirty="0"/>
              <a:t>(4, 100), axis=0).reshape(-1, 1)</a:t>
            </a:r>
          </a:p>
          <a:p>
            <a:r>
              <a:rPr lang="en-US" sz="1600" dirty="0"/>
              <a:t>qt = </a:t>
            </a:r>
            <a:r>
              <a:rPr lang="en-US" sz="1600" dirty="0" err="1">
                <a:solidFill>
                  <a:srgbClr val="FF0000"/>
                </a:solidFill>
              </a:rPr>
              <a:t>QuantileTransformer</a:t>
            </a:r>
            <a:r>
              <a:rPr lang="en-US" sz="1600" dirty="0"/>
              <a:t>(</a:t>
            </a:r>
            <a:r>
              <a:rPr lang="en-US" sz="1600" dirty="0" err="1"/>
              <a:t>n_quantiles</a:t>
            </a:r>
            <a:r>
              <a:rPr lang="en-US" sz="1600" dirty="0"/>
              <a:t>=10, </a:t>
            </a:r>
            <a:r>
              <a:rPr lang="en-US" sz="1600" dirty="0" err="1"/>
              <a:t>output_distribution</a:t>
            </a:r>
            <a:r>
              <a:rPr lang="en-US" sz="1600" dirty="0"/>
              <a:t>='</a:t>
            </a:r>
            <a:r>
              <a:rPr lang="en-US" sz="1600" dirty="0">
                <a:solidFill>
                  <a:srgbClr val="FF0000"/>
                </a:solidFill>
              </a:rPr>
              <a:t>normal</a:t>
            </a:r>
            <a:r>
              <a:rPr lang="en-US" sz="1600" dirty="0"/>
              <a:t>', </a:t>
            </a:r>
            <a:r>
              <a:rPr lang="en-US" sz="1600" dirty="0" err="1"/>
              <a:t>random_state</a:t>
            </a:r>
            <a:r>
              <a:rPr lang="en-US" sz="1600" dirty="0"/>
              <a:t>=0)</a:t>
            </a:r>
          </a:p>
          <a:p>
            <a:r>
              <a:rPr lang="en-US" sz="1600" dirty="0" err="1"/>
              <a:t>Xt</a:t>
            </a:r>
            <a:r>
              <a:rPr lang="en-US" sz="1600" dirty="0"/>
              <a:t> = </a:t>
            </a:r>
            <a:r>
              <a:rPr lang="en-US" sz="1600" dirty="0" err="1"/>
              <a:t>qt.fit_transform</a:t>
            </a:r>
            <a:r>
              <a:rPr lang="en-US" sz="1600" dirty="0"/>
              <a:t>(X)</a:t>
            </a:r>
          </a:p>
        </p:txBody>
      </p:sp>
      <p:sp>
        <p:nvSpPr>
          <p:cNvPr id="34819" name="AutoShape 3" descr="data:image/png;base64,iVBORw0KGgoAAAANSUhEUgAAAXAAAAD4CAYAAAD1jb0+AAAABHNCSVQICAgIfAhkiAAAAAlwSFlzAAALEgAACxIB0t1+/AAAADh0RVh0U29mdHdhcmUAbWF0cGxvdGxpYiB2ZXJzaW9uMy4xLjEsIGh0dHA6Ly9tYXRwbG90bGliLm9yZy8QZhcZAAANUElEQVR4nO3dYYxlZX3H8e+vrEYXMWC4WGWZDjZkrSG2mEmLktiGlWbrEvBFX0DEbCvJvGkVjQ0u4YXvmm00VhMbzQYQEjdrmxUjcVPLBjWkCZLuLggLi2J0C4urO4RUrb7Ajf++mEu6DLN779xzZu487PeTbOaec8+d5zeT2V+eOfc8Z1JVSJLa83vTDiBJmowFLkmNssAlqVEWuCQ1ygKXpEZtWMvBLrzwwpqdnV3LISWpeQcPHny+qgZL969pgc/OznLgwIG1HFKSmpfkv5fb7ykUSWqUBS5JjbLAJalRFrgkNcoCl6RGWeCS1CgLXJIaZYFLUqMscElq1JquxFQbZnfs6/T6ozu39ZRE0pk4A5ekRlngktQoC1ySGmWBS1KjLHBJapQFLkmNssAlqVEWuCQ1ygKXpEaNLPAkdyU5keTwMs/9Q5JKcuHqxJMknc44M/C7ga1Ldya5BLgGeKbnTJKkMYws8Kp6EHhhmaf+GbgVqL5DSZJGm+gceJLrgOeq6vs955EkjWnFdyNMshG4HfjLMY+fB+YBZmZmVjqcJOk0JpmB/yFwKfD9JEeBTcChJL+/3MFVtauq5qpqbjAYTJ5UkvQyK56BV9XjwEUvbQ9LfK6qnu8xlyRphHEuI9wDPARsTnIsyc2rH0uSNMrIGXhV3Tji+dne0kiSxuZKTElqlAUuSY2ywCWpURa4JDXKApekRlngktQoC1ySGmWBS1KjLHBJapQFLkmNssAlqVEWuCQ1ygKXpEZZ4JLUKAtckhplgUtSoyxwSWqUBS5JjbLAJalR4/xR47uSnEhy+JR9n07yVJLHknw9yfmrG1OStNQ4M/C7ga1L9u0HLq+qdwI/BG7rOZckaYSRBV5VDwIvLNl3f1WdHG5+D9i0CtkkSWewoYfP8WHgX0/3ZJJ5YB5gZmamh+FWbnbHvqmMC3B057apjS3p1a3Tm5hJbgdOArtPd0xV7aqquaqaGwwGXYaTJJ1i4hl4ku3AtcCWqqr+IkmSxjFRgSfZCnwS+POq+k2/kSRJ4xjnMsI9wEPA5iTHktwMfAE4D9if5NEkX1rlnJKkJUbOwKvqxmV237kKWSRJK+BKTElqlAUuSY2ywCWpURa4JDXKApekRlngktQoC1ySGmWBS1KjLHBJapQFLkmNssAlqVEWuCQ1ygKXpEZZ4JLUKAtckhplgUtSoyxwSWqUBS5JjbLAJalR4/xR47uSnEhy+JR9b0qyP8nTw48XrG5MSdJS48zA7wa2Ltm3A3igqi4DHhhuS5LW0MgCr6oHgReW7L4euGf4+B7gAz3nkiSNsGHC1725qo4DVNXxJBed7sAk88A8wMzMzITDtWt2x76JX3t057Yek0h6tVn1NzGraldVzVXV3GAwWO3hJOmsMWmB/zzJWwCGH0/0F0mSNI5JC/w+YPvw8XbgG/3EkSSNa5zLCPcADwGbkxxLcjOwE7gmydPANcNtSdIaGvkmZlXdeJqntvScRZK0Aq7ElKRGWeCS1CgLXJIaZYFLUqMscElqlAUuSY2ywCWpURa4JDXKApekRlngktQoC1ySGmWBS1KjLHBJapQFLkmNssAlqVEWuCQ1ygKXpEZZ4JLUqE4FnuTjSZ5IcjjJniSv6yuYJOnMJi7wJBcDHwXmqupy4Bzghr6CSZLOrOsplA3A65NsADYCP+0eSZI0jokLvKqeAz4DPAMcB35RVfcvPS7JfJIDSQ4sLCxMnlSS9DJdTqFcAFwPXAq8FTg3yU1Lj6uqXVU1V1Vzg8Fg8qSSpJfpcgrlfcBPqmqhqn4L3Au8p59YkqRRuhT4M8CVSTYmCbAFONJPLEnSKF3OgT8M7AUOAY8PP9eunnJJkkbY0OXFVfUp4FM9ZZEkrYArMSWpURa4JDXKApekRlngktQoC1ySGmWBS1KjLHBJapQFLkmN6rSQZy3N7tg37QhrrsvXfHTnth6TrJ2z8WuWJuUMXJIaZYFLUqMscElqlAUuSY2ywCWpURa4JDXKApekRlngktQoC1ySGmWBS1KjOhV4kvOT7E3yVJIjSd7dVzBJ0pl1vRfK54FvVdVfJ3ktsLGHTJKkMUxc4EneCLwX+BuAqnoReLGfWJKkUbqcQnkbsAB8OckjSe5Icu7Sg5LMJzmQ5MDCwkKH4SRJp+pS4BuAdwFfrKorgF8DO5YeVFW7qmququYGg0GH4SRJp+pS4MeAY1X18HB7L4uFLklaAxMXeFX9DHg2yebhri3Ak72kkiSN1PUqlI8Au4dXoPwY+NvukSRJ4+hU4FX1KDDXUxZJ0gq4ElOSGmWBS1KjLHBJapQFLkmNssAlqVEWuCQ1ygKXpEZZ4JLUqK4rMbVOze7YN+0Ia67L13x057Yek0hrwxm4JDXKApekRlngktQoC1ySGmWBS1KjLHBJapQFLkmNssAlqVEWuCQ1qnOBJzknySNJvtlHIEnSePqYgd8CHOnh80iSVqBTgSfZBGwD7ugnjiRpXF1n4J8DbgV+10MWSdIKTHw3wiTXAieq6mCSvzjDcfPAPMDMzMykw6kh3glxZc7GOyH6/epHlxn4VcB1SY4CXwWuTvKVpQdV1a6qmququcFg0GE4SdKpJi7wqrqtqjZV1SxwA/Dtqrqpt2SSpDPyOnBJalQvf5Gnqr4LfLePzyVJGo8zcElqlAUuSY2ywCWpURa4JDXKApekRlngktQoC1ySGmWBS1KjelnII2k6vCnU2c0ZuCQ1ygKXpEZZ4JLUKAtckhplgUtSoyxwSWqUBS5JjbLAJalRFrgkNcoCl6RGTVzgSS5J8p0kR5I8keSWPoNJks6sy71QTgKfqKpDSc4DDibZX1VP9pRNknQGE8/Aq+p4VR0aPv4VcAS4uK9gkqQz6+UceJJZ4Arg4WWem09yIMmBhYWFPoaTJNFDgSd5A/A14GNV9culz1fVrqqaq6q5wWDQdThJ0lCnAk/yGhbLe3dV3dtPJEnSOLpchRLgTuBIVX22v0iSpHF0mYFfBXwIuDrJo8N/7+8plyRphIkvI6yq/wTSYxZJ0gq4ElOSGmWBS1KjLHBJapQFLkmNssAlqVEWuCQ1ygKXpEZZ4JLUqC73A5deNWZ37Dvrxp7m19yirt+vozu39ZTk/zkDl6RGWeCS1CgLXJIaZYFLUqMscElqlAUuSY2ywCWpURa4JDXKApekRlngktSoTgWeZGuSHyT5UZIdfYWSJI02cYEnOQf4F+CvgHcANyZ5R1/BJEln1mUG/qfAj6rqx1X1IvBV4Pp+YkmSRulyN8KLgWdP2T4G/NnSg5LMA/PDzf9N8oMVjHEh8PzECaen1dzQbnZzr62p5c4/dXp5q7n/YLmdXQo8y+yrV+yo2gXsmmiA5EBVzU3y2mlqNTe0m93ca8vc60OXUyjHgEtO2d4E/LRbHEnSuLoU+H8BlyW5NMlrgRuA+/qJJUkaZeJTKFV1MsnfA/8BnAPcVVVP9JZs0USnXtaBVnNDu9nNvbbMvQ6k6hWnrSVJDXAlpiQ1ygKXpEat2wJvcZl+kkuSfCfJkSRPJLll2plWIsk5SR5J8s1pZxlXkvOT7E3y1PD7/u5pZxpXko8Pf04OJ9mT5HXTzrScJHclOZHk8Cn73pRkf5Knhx8vmGbG5Zwm96eHPyuPJfl6kvOnmbGrdVngDS/TPwl8oqr+CLgS+LtGcr/kFuDItEOs0OeBb1XV24E/ppH8SS4GPgrMVdXlLF4IcMN0U53W3cDWJft2AA9U1WXAA8Pt9eZuXpl7P3B5Vb0T+CFw21qH6tO6LHAaXaZfVcer6tDw8a9YLJOLp5tqPEk2AduAO6adZVxJ3gi8F7gToKperKr/mW6qFdkAvD7JBmAj63QdRVU9CLywZPf1wD3Dx/cAH1jTUGNYLndV3V9VJ4eb32Nx/Uqz1muBL7dMv4kifEmSWeAK4OHpJhnb54Bbgd9NO8gKvA1YAL48PPVzR5Jzpx1qHFX1HPAZ4BngOPCLqrp/uqlW5M1VdRwWJy7ARVPOM4kPA/8+7RBdrNcCH2uZ/nqV5A3A14CPVdUvp51nlCTXAieq6uC0s6zQBuBdwBer6grg16zPX+VfYXjO+HrgUuCtwLlJbppuqrNHkttZPOW5e9pZulivBd7sMv0kr2GxvHdX1b3TzjOmq4Drkhxl8XTV1Um+Mt1IYzkGHKuql37L2ctiobfgfcBPqmqhqn4L3Au8Z8qZVuLnSd4CMPx4Ysp5xpZkO3At8MFqfCHMei3wJpfpJwmL52OPVNVnp51nXFV1W1VtqqpZFr/X366qdT8brKqfAc8m2TzctQV4coqRVuIZ4MokG4c/N1to5A3YofuA7cPH24FvTDHL2JJsBT4JXFdVv5l2nq7WZYEP32R4aZn+EeDfVmGZ/mq4CvgQizPYR4f/3j/tUK9yHwF2J3kM+BPgH6ecZyzD3xr2AoeAx1n8v7gul3kn2QM8BGxOcizJzcBO4JokTwPXDLfXldPk/gJwHrB/+P/zS1MN2ZFL6SWpUetyBi5JGs0Cl6RGWeCS1CgLXJIaZYFLUqMscElqlAUuSY36P1KiCzdJObxt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Immagine 7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4437112"/>
            <a:ext cx="3240360" cy="2183721"/>
          </a:xfrm>
          <a:prstGeom prst="rect">
            <a:avLst/>
          </a:prstGeom>
        </p:spPr>
      </p:pic>
      <p:pic>
        <p:nvPicPr>
          <p:cNvPr id="10" name="Immagine 9" descr="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064" y="4437112"/>
            <a:ext cx="3384376" cy="2220437"/>
          </a:xfrm>
          <a:prstGeom prst="rect">
            <a:avLst/>
          </a:prstGeom>
        </p:spPr>
      </p:pic>
      <p:sp>
        <p:nvSpPr>
          <p:cNvPr id="11" name="Freccia a destra 10"/>
          <p:cNvSpPr/>
          <p:nvPr/>
        </p:nvSpPr>
        <p:spPr>
          <a:xfrm>
            <a:off x="4283968" y="5013176"/>
            <a:ext cx="576064" cy="8640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Tricks and tips of the trade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717032"/>
            <a:ext cx="8229600" cy="892695"/>
          </a:xfrm>
        </p:spPr>
        <p:txBody>
          <a:bodyPr>
            <a:noAutofit/>
          </a:bodyPr>
          <a:lstStyle/>
          <a:p>
            <a:r>
              <a:rPr lang="en-US" sz="2200" dirty="0"/>
              <a:t>This </a:t>
            </a:r>
            <a:r>
              <a:rPr lang="en-US" sz="2200" dirty="0" err="1"/>
              <a:t>Scaler</a:t>
            </a:r>
            <a:r>
              <a:rPr lang="en-US" sz="2200" dirty="0"/>
              <a:t> removes the median and scales the data according to the </a:t>
            </a:r>
            <a:r>
              <a:rPr lang="en-US" sz="2200" dirty="0" err="1"/>
              <a:t>Interquartile</a:t>
            </a:r>
            <a:r>
              <a:rPr lang="en-US" sz="2200" dirty="0"/>
              <a:t> Range (IQR). The IQR is the range between the 1st quartile (25th </a:t>
            </a:r>
            <a:r>
              <a:rPr lang="en-US" sz="2200" dirty="0" err="1"/>
              <a:t>quantile</a:t>
            </a:r>
            <a:r>
              <a:rPr lang="en-US" sz="2200" dirty="0"/>
              <a:t>) and the 3rd quartile (75th </a:t>
            </a:r>
            <a:r>
              <a:rPr lang="en-US" sz="2200" dirty="0" err="1"/>
              <a:t>quantile</a:t>
            </a:r>
            <a:r>
              <a:rPr lang="en-US" sz="2200" dirty="0"/>
              <a:t>).</a:t>
            </a:r>
            <a:endParaRPr lang="en-GB" sz="2200" dirty="0"/>
          </a:p>
        </p:txBody>
      </p:sp>
      <p:sp>
        <p:nvSpPr>
          <p:cNvPr id="4" name="Rettangolo 3"/>
          <p:cNvSpPr/>
          <p:nvPr/>
        </p:nvSpPr>
        <p:spPr>
          <a:xfrm>
            <a:off x="467544" y="4869160"/>
            <a:ext cx="8208912" cy="16004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sklearn.preprocessing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RobustScaler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X =  [[ 1., -2.,  2.], [ -2.,  1.,  3.], [ 4.,  1., -2.]]</a:t>
            </a:r>
          </a:p>
          <a:p>
            <a:r>
              <a:rPr lang="en-US" sz="1600" dirty="0" err="1"/>
              <a:t>rsc</a:t>
            </a:r>
            <a:r>
              <a:rPr lang="en-US" sz="1600" dirty="0"/>
              <a:t>= </a:t>
            </a:r>
            <a:r>
              <a:rPr lang="en-US" sz="1600" dirty="0" err="1">
                <a:solidFill>
                  <a:srgbClr val="FF0000"/>
                </a:solidFill>
              </a:rPr>
              <a:t>RobustScaler</a:t>
            </a:r>
            <a:r>
              <a:rPr lang="en-US" sz="1600" dirty="0"/>
              <a:t>()</a:t>
            </a:r>
          </a:p>
          <a:p>
            <a:r>
              <a:rPr lang="en-US" sz="1600" dirty="0" err="1"/>
              <a:t>rsc.fit_transform</a:t>
            </a:r>
            <a:r>
              <a:rPr lang="en-US" sz="1600" dirty="0"/>
              <a:t>(X)</a:t>
            </a:r>
            <a:endParaRPr lang="it-IT" sz="16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57200" y="1384177"/>
            <a:ext cx="8219256" cy="676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8800" dirty="0"/>
              <a:t>Transforms by removing the mean and scaling to unit variance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467544" y="1772816"/>
            <a:ext cx="820891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sklearn.preprocessing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StandardScaler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X =  [[ 1., -2.,  2.], [ -2.,  1.,  3.], [ 4.,  1., -2.]]</a:t>
            </a:r>
          </a:p>
          <a:p>
            <a:r>
              <a:rPr lang="en-US" sz="1600" dirty="0"/>
              <a:t>sc= </a:t>
            </a:r>
            <a:r>
              <a:rPr lang="en-US" sz="1600" dirty="0" err="1">
                <a:solidFill>
                  <a:srgbClr val="FF0000"/>
                </a:solidFill>
              </a:rPr>
              <a:t>StandardScaler</a:t>
            </a:r>
            <a:r>
              <a:rPr lang="en-US" sz="1600" dirty="0"/>
              <a:t>()</a:t>
            </a:r>
          </a:p>
          <a:p>
            <a:r>
              <a:rPr lang="en-US" sz="1600" dirty="0" err="1"/>
              <a:t>sc.fit_transform</a:t>
            </a:r>
            <a:r>
              <a:rPr lang="en-US" sz="1600" dirty="0"/>
              <a:t>(X)</a:t>
            </a:r>
            <a:endParaRPr lang="it-IT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to start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watch work hand clock time hour wake alarm clock alarm measure minute measurement start timer stopwatch precision reminder countdown management second quartz accuracy schedule deadline urgent chronometer waking interval time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6792"/>
            <a:ext cx="11430000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assorted numbers photograph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12329"/>
            <a:ext cx="9525000" cy="6353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Parse dates and split them into: </a:t>
            </a:r>
            <a:r>
              <a:rPr lang="en-GB" b="1" dirty="0"/>
              <a:t>year</a:t>
            </a:r>
            <a:r>
              <a:rPr lang="en-GB" dirty="0"/>
              <a:t>, </a:t>
            </a:r>
            <a:r>
              <a:rPr lang="en-GB" b="1" dirty="0"/>
              <a:t>month</a:t>
            </a:r>
            <a:r>
              <a:rPr lang="en-GB" dirty="0"/>
              <a:t>, </a:t>
            </a:r>
            <a:r>
              <a:rPr lang="en-GB" b="1" dirty="0"/>
              <a:t>week</a:t>
            </a:r>
            <a:r>
              <a:rPr lang="en-GB" dirty="0"/>
              <a:t>, </a:t>
            </a:r>
            <a:r>
              <a:rPr lang="en-GB" b="1" dirty="0"/>
              <a:t>day of the year</a:t>
            </a:r>
            <a:r>
              <a:rPr lang="en-GB" dirty="0"/>
              <a:t>, </a:t>
            </a:r>
            <a:r>
              <a:rPr lang="en-GB" b="1" dirty="0"/>
              <a:t>day of the month</a:t>
            </a:r>
            <a:r>
              <a:rPr lang="en-GB" dirty="0"/>
              <a:t>, </a:t>
            </a:r>
            <a:r>
              <a:rPr lang="en-GB" b="1" dirty="0"/>
              <a:t>day of the week</a:t>
            </a:r>
          </a:p>
          <a:p>
            <a:r>
              <a:rPr lang="en-GB" dirty="0"/>
              <a:t>Mark </a:t>
            </a:r>
            <a:r>
              <a:rPr lang="en-GB" b="1" dirty="0"/>
              <a:t>special dates </a:t>
            </a:r>
            <a:r>
              <a:rPr lang="en-GB" dirty="0"/>
              <a:t>or periods, such as </a:t>
            </a:r>
            <a:r>
              <a:rPr lang="en-GB" b="1" dirty="0"/>
              <a:t>holidays</a:t>
            </a:r>
            <a:r>
              <a:rPr lang="en-GB" dirty="0"/>
              <a:t>, </a:t>
            </a:r>
            <a:r>
              <a:rPr lang="en-GB" b="1" dirty="0"/>
              <a:t>festivities</a:t>
            </a:r>
            <a:r>
              <a:rPr lang="en-GB" dirty="0"/>
              <a:t>, </a:t>
            </a:r>
            <a:r>
              <a:rPr lang="en-GB" b="1" dirty="0"/>
              <a:t>relevant</a:t>
            </a:r>
            <a:r>
              <a:rPr lang="en-GB" dirty="0"/>
              <a:t> </a:t>
            </a:r>
            <a:r>
              <a:rPr lang="en-GB" b="1" dirty="0"/>
              <a:t>events</a:t>
            </a:r>
          </a:p>
          <a:p>
            <a:r>
              <a:rPr lang="en-GB" dirty="0"/>
              <a:t>For every split, prepare one hot encoding and </a:t>
            </a:r>
            <a:r>
              <a:rPr lang="en-GB" b="1" dirty="0"/>
              <a:t>cyclic continuous transformations </a:t>
            </a:r>
            <a:r>
              <a:rPr lang="en-GB" dirty="0"/>
              <a:t>(sin / </a:t>
            </a:r>
            <a:r>
              <a:rPr lang="en-GB" dirty="0" err="1"/>
              <a:t>cos</a:t>
            </a:r>
            <a:r>
              <a:rPr lang="en-GB" dirty="0"/>
              <a:t>)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Tricks and tips of the trade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717032"/>
            <a:ext cx="8229600" cy="892695"/>
          </a:xfrm>
        </p:spPr>
        <p:txBody>
          <a:bodyPr>
            <a:noAutofit/>
          </a:bodyPr>
          <a:lstStyle/>
          <a:p>
            <a:r>
              <a:rPr lang="en-US" sz="2200" dirty="0"/>
              <a:t>Using sine and cosine transformations, create periodic features</a:t>
            </a:r>
            <a:endParaRPr lang="en-GB" sz="2200" dirty="0"/>
          </a:p>
        </p:txBody>
      </p:sp>
      <p:sp>
        <p:nvSpPr>
          <p:cNvPr id="4" name="Rettangolo 3"/>
          <p:cNvSpPr/>
          <p:nvPr/>
        </p:nvSpPr>
        <p:spPr>
          <a:xfrm>
            <a:off x="467544" y="4221088"/>
            <a:ext cx="8208912" cy="20621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pandas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pd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dirty="0" err="1"/>
              <a:t>df</a:t>
            </a:r>
            <a:r>
              <a:rPr lang="en-US" sz="1600" dirty="0"/>
              <a:t> = </a:t>
            </a:r>
            <a:r>
              <a:rPr lang="en-US" sz="1600" dirty="0" err="1"/>
              <a:t>pd.DataFrame</a:t>
            </a:r>
            <a:r>
              <a:rPr lang="en-US" sz="1600" dirty="0"/>
              <a:t>({'col1': ['02/03/2017', '02/04/2017', '02/05/2017']})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['col1'] = </a:t>
            </a:r>
            <a:r>
              <a:rPr lang="en-US" sz="1600" dirty="0" err="1"/>
              <a:t>df</a:t>
            </a:r>
            <a:r>
              <a:rPr lang="en-US" sz="1600" dirty="0"/>
              <a:t>['col1'].</a:t>
            </a:r>
            <a:r>
              <a:rPr lang="en-US" sz="1600" dirty="0" err="1"/>
              <a:t>astype</a:t>
            </a:r>
            <a:r>
              <a:rPr lang="en-US" sz="1600" dirty="0"/>
              <a:t>('datetime64[ns]')</a:t>
            </a:r>
          </a:p>
          <a:p>
            <a:endParaRPr lang="en-US" sz="1600" dirty="0"/>
          </a:p>
          <a:p>
            <a:r>
              <a:rPr lang="en-US" sz="1600" dirty="0"/>
              <a:t>cycle = 7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['</a:t>
            </a:r>
            <a:r>
              <a:rPr lang="en-US" sz="1600" dirty="0" err="1"/>
              <a:t>weekday_sin</a:t>
            </a:r>
            <a:r>
              <a:rPr lang="en-US" sz="1600" dirty="0"/>
              <a:t>'] = np.sin(2 * </a:t>
            </a:r>
            <a:r>
              <a:rPr lang="en-US" sz="1600" dirty="0" err="1"/>
              <a:t>np.pi</a:t>
            </a:r>
            <a:r>
              <a:rPr lang="en-US" sz="1600" dirty="0"/>
              <a:t> * </a:t>
            </a:r>
            <a:r>
              <a:rPr lang="en-US" sz="1600" dirty="0" err="1"/>
              <a:t>df</a:t>
            </a:r>
            <a:r>
              <a:rPr lang="en-US" sz="1600" dirty="0"/>
              <a:t>['col1'].</a:t>
            </a:r>
            <a:r>
              <a:rPr lang="en-US" sz="1600" dirty="0" err="1"/>
              <a:t>dt.dayofweek</a:t>
            </a:r>
            <a:r>
              <a:rPr lang="en-US" sz="1600" dirty="0"/>
              <a:t> / cycle)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['</a:t>
            </a:r>
            <a:r>
              <a:rPr lang="en-US" sz="1600" dirty="0" err="1"/>
              <a:t>weekday_cos</a:t>
            </a:r>
            <a:r>
              <a:rPr lang="en-US" sz="1600" dirty="0"/>
              <a:t>'] = np.cos(2 * </a:t>
            </a:r>
            <a:r>
              <a:rPr lang="en-US" sz="1600" dirty="0" err="1"/>
              <a:t>np.pi</a:t>
            </a:r>
            <a:r>
              <a:rPr lang="en-US" sz="1600" dirty="0"/>
              <a:t> * </a:t>
            </a:r>
            <a:r>
              <a:rPr lang="en-US" sz="1600" dirty="0" err="1"/>
              <a:t>df</a:t>
            </a:r>
            <a:r>
              <a:rPr lang="en-US" sz="1600" dirty="0"/>
              <a:t>['col1'].</a:t>
            </a:r>
            <a:r>
              <a:rPr lang="en-US" sz="1600" dirty="0" err="1"/>
              <a:t>dt.dayofweek</a:t>
            </a:r>
            <a:r>
              <a:rPr lang="en-US" sz="1600" dirty="0"/>
              <a:t> / cycle)</a:t>
            </a:r>
            <a:endParaRPr lang="it-IT" sz="16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57200" y="1384177"/>
            <a:ext cx="8219256" cy="676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8800" dirty="0"/>
              <a:t>Using the type </a:t>
            </a:r>
            <a:r>
              <a:rPr lang="en-US" sz="8800" i="1" dirty="0"/>
              <a:t>datetime64</a:t>
            </a:r>
            <a:r>
              <a:rPr lang="en-US" sz="8800" dirty="0"/>
              <a:t>, you can easily extract the time parts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467544" y="1772816"/>
            <a:ext cx="820891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pandas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pd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 = </a:t>
            </a:r>
            <a:r>
              <a:rPr lang="en-US" sz="1600" dirty="0" err="1"/>
              <a:t>pd.DataFrame</a:t>
            </a:r>
            <a:r>
              <a:rPr lang="en-US" sz="1600" dirty="0"/>
              <a:t>({'col1': ['02/03/2017', '02/04/2017', '02/05/2017’]})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['col1'] = </a:t>
            </a:r>
            <a:r>
              <a:rPr lang="en-US" sz="1600" dirty="0" err="1"/>
              <a:t>df</a:t>
            </a:r>
            <a:r>
              <a:rPr lang="en-US" sz="1600" dirty="0"/>
              <a:t>['col1'].</a:t>
            </a:r>
            <a:r>
              <a:rPr lang="en-US" sz="1600" dirty="0" err="1"/>
              <a:t>astype</a:t>
            </a:r>
            <a:r>
              <a:rPr lang="en-US" sz="1600" dirty="0"/>
              <a:t>('datetime64[ns]')</a:t>
            </a:r>
          </a:p>
          <a:p>
            <a:endParaRPr lang="en-US" sz="1600" dirty="0"/>
          </a:p>
          <a:p>
            <a:r>
              <a:rPr lang="en-US" sz="1600" dirty="0"/>
              <a:t>df.col1.dt.year, df.col1.dt.month, df.col1.dt.weekofyear,\</a:t>
            </a:r>
          </a:p>
          <a:p>
            <a:r>
              <a:rPr lang="en-US" sz="1600" dirty="0"/>
              <a:t>df.col1.dt.day, df.col1.dt.dayofyear, df.col1.dt.dayofweek</a:t>
            </a:r>
            <a:endParaRPr lang="it-IT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data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https://images.unsplash.com/photo-1496112576525-8b31e9ce4872?ixlib=rb-1.2.1&amp;ixid=eyJhcHBfaWQiOjEyMDd9&amp;auto=format&amp;fit=crop&amp;w=1000&amp;q=80"/>
          <p:cNvPicPr>
            <a:picLocks noChangeAspect="1" noChangeArrowheads="1"/>
          </p:cNvPicPr>
          <p:nvPr/>
        </p:nvPicPr>
        <p:blipFill>
          <a:blip r:embed="rId2" cstate="print"/>
          <a:srcRect t="16127"/>
          <a:stretch>
            <a:fillRect/>
          </a:stretch>
        </p:blipFill>
        <p:spPr bwMode="auto">
          <a:xfrm>
            <a:off x="0" y="1556792"/>
            <a:ext cx="9525000" cy="53285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ordinal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every ordinal, just let the variable as it is and one hot encoded it (you will catch both linear and non-linear ordinal effects)</a:t>
            </a:r>
          </a:p>
        </p:txBody>
      </p:sp>
      <p:sp>
        <p:nvSpPr>
          <p:cNvPr id="5" name="Rettangolo 4"/>
          <p:cNvSpPr/>
          <p:nvPr/>
        </p:nvSpPr>
        <p:spPr>
          <a:xfrm>
            <a:off x="467544" y="3383121"/>
            <a:ext cx="820891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chemeClr val="tx2"/>
                </a:solidFill>
              </a:rPr>
              <a:t>from</a:t>
            </a:r>
            <a:r>
              <a:rPr lang="it-IT" sz="1600" dirty="0"/>
              <a:t> </a:t>
            </a:r>
            <a:r>
              <a:rPr lang="it-IT" sz="1600" dirty="0" err="1"/>
              <a:t>sklearn.preprocessing</a:t>
            </a:r>
            <a:r>
              <a:rPr lang="it-IT" sz="1600" dirty="0"/>
              <a:t> </a:t>
            </a: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OneHotEncoder</a:t>
            </a:r>
            <a:endParaRPr lang="it-IT" sz="1600" dirty="0"/>
          </a:p>
          <a:p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pandas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chemeClr val="tx2"/>
                </a:solidFill>
              </a:rPr>
              <a:t>as</a:t>
            </a:r>
            <a:r>
              <a:rPr lang="it-IT" sz="1600" dirty="0"/>
              <a:t> </a:t>
            </a:r>
            <a:r>
              <a:rPr lang="it-IT" sz="1600" dirty="0" err="1"/>
              <a:t>pd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df = </a:t>
            </a:r>
            <a:r>
              <a:rPr lang="it-IT" sz="1600" dirty="0" err="1"/>
              <a:t>pd.DataFrame</a:t>
            </a:r>
            <a:r>
              <a:rPr lang="it-IT" sz="1600" dirty="0"/>
              <a:t>({'col1': [1, 2, 3]})</a:t>
            </a:r>
          </a:p>
          <a:p>
            <a:r>
              <a:rPr lang="it-IT" sz="1600" dirty="0" err="1"/>
              <a:t>ohe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OneHotEncoder</a:t>
            </a:r>
            <a:r>
              <a:rPr lang="it-IT" sz="1600" dirty="0"/>
              <a:t>(categories='auto', </a:t>
            </a:r>
            <a:r>
              <a:rPr lang="it-IT" sz="1600" dirty="0" err="1"/>
              <a:t>sparse=False</a:t>
            </a:r>
            <a:r>
              <a:rPr lang="it-IT" sz="1600" dirty="0"/>
              <a:t>)</a:t>
            </a:r>
          </a:p>
          <a:p>
            <a:r>
              <a:rPr lang="it-IT" sz="1600" dirty="0"/>
              <a:t>ohe.fit_transform(df[['col1']])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cardinality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a categorical variable has less than 2-255 values, just one-hot-encode. </a:t>
            </a:r>
          </a:p>
        </p:txBody>
      </p:sp>
      <p:sp>
        <p:nvSpPr>
          <p:cNvPr id="4" name="Rettangolo 3"/>
          <p:cNvSpPr/>
          <p:nvPr/>
        </p:nvSpPr>
        <p:spPr>
          <a:xfrm>
            <a:off x="467544" y="3383121"/>
            <a:ext cx="820891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chemeClr val="tx2"/>
                </a:solidFill>
              </a:rPr>
              <a:t>from</a:t>
            </a:r>
            <a:r>
              <a:rPr lang="it-IT" sz="1600" dirty="0"/>
              <a:t> </a:t>
            </a:r>
            <a:r>
              <a:rPr lang="it-IT" sz="1600" dirty="0" err="1"/>
              <a:t>sklearn.preprocessing</a:t>
            </a:r>
            <a:r>
              <a:rPr lang="it-IT" sz="1600" dirty="0"/>
              <a:t> </a:t>
            </a: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OneHotEncoder</a:t>
            </a:r>
            <a:endParaRPr lang="it-IT" sz="1600" dirty="0"/>
          </a:p>
          <a:p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pandas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chemeClr val="tx2"/>
                </a:solidFill>
              </a:rPr>
              <a:t>as</a:t>
            </a:r>
            <a:r>
              <a:rPr lang="it-IT" sz="1600" dirty="0"/>
              <a:t> </a:t>
            </a:r>
            <a:r>
              <a:rPr lang="it-IT" sz="1600" dirty="0" err="1"/>
              <a:t>pd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df = </a:t>
            </a:r>
            <a:r>
              <a:rPr lang="it-IT" sz="1600" dirty="0" err="1"/>
              <a:t>pd.DataFrame</a:t>
            </a:r>
            <a:r>
              <a:rPr lang="it-IT" sz="1600" dirty="0"/>
              <a:t>({'col1': ['</a:t>
            </a:r>
            <a:r>
              <a:rPr lang="it-IT" sz="1600" dirty="0" err="1"/>
              <a:t>red</a:t>
            </a:r>
            <a:r>
              <a:rPr lang="it-IT" sz="1600" dirty="0"/>
              <a:t> color', '</a:t>
            </a:r>
            <a:r>
              <a:rPr lang="it-IT" sz="1600" dirty="0" err="1"/>
              <a:t>blue</a:t>
            </a:r>
            <a:r>
              <a:rPr lang="it-IT" sz="1600" dirty="0"/>
              <a:t> color', 'green color']})</a:t>
            </a:r>
          </a:p>
          <a:p>
            <a:r>
              <a:rPr lang="it-IT" sz="1600" dirty="0" err="1"/>
              <a:t>ohe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OneHotEncoder</a:t>
            </a:r>
            <a:r>
              <a:rPr lang="it-IT" sz="1600" dirty="0"/>
              <a:t>(categories='auto', </a:t>
            </a:r>
            <a:r>
              <a:rPr lang="it-IT" sz="1600" dirty="0" err="1"/>
              <a:t>sparse=False</a:t>
            </a:r>
            <a:r>
              <a:rPr lang="it-IT" sz="1600" dirty="0"/>
              <a:t>)</a:t>
            </a:r>
          </a:p>
          <a:p>
            <a:r>
              <a:rPr lang="it-IT" sz="1600" dirty="0"/>
              <a:t>ohe.fit_transform(df[['col1']])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cardinality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a categorical variable as many different levels, convert it into numeric labels and use an embedding layer </a:t>
            </a:r>
            <a:r>
              <a:rPr lang="en-GB" sz="2400" dirty="0"/>
              <a:t>(</a:t>
            </a:r>
            <a:r>
              <a:rPr lang="it-IT" sz="2400" dirty="0" err="1"/>
              <a:t>Guo</a:t>
            </a:r>
            <a:r>
              <a:rPr lang="it-IT" sz="2400" dirty="0"/>
              <a:t>, </a:t>
            </a:r>
            <a:r>
              <a:rPr lang="it-IT" sz="2400" dirty="0" err="1"/>
              <a:t>Cheng</a:t>
            </a:r>
            <a:r>
              <a:rPr lang="it-IT" sz="2400" dirty="0"/>
              <a:t>, and Felix </a:t>
            </a:r>
            <a:r>
              <a:rPr lang="it-IT" sz="2400" dirty="0" err="1"/>
              <a:t>Berkhahn</a:t>
            </a:r>
            <a:r>
              <a:rPr lang="it-IT" sz="2400" dirty="0"/>
              <a:t>. "</a:t>
            </a:r>
            <a:r>
              <a:rPr lang="it-IT" sz="2400" dirty="0" err="1"/>
              <a:t>Entity</a:t>
            </a:r>
            <a:r>
              <a:rPr lang="it-IT" sz="2400" dirty="0"/>
              <a:t> </a:t>
            </a:r>
            <a:r>
              <a:rPr lang="it-IT" sz="2400" dirty="0" err="1"/>
              <a:t>embeddings</a:t>
            </a:r>
            <a:r>
              <a:rPr lang="it-IT" sz="2400" dirty="0"/>
              <a:t> of </a:t>
            </a:r>
            <a:r>
              <a:rPr lang="it-IT" sz="2400" dirty="0" err="1"/>
              <a:t>categorical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r>
              <a:rPr lang="it-IT" sz="2400" dirty="0"/>
              <a:t>." </a:t>
            </a:r>
            <a:r>
              <a:rPr lang="it-IT" sz="2400" i="1" dirty="0" err="1"/>
              <a:t>arXiv</a:t>
            </a:r>
            <a:r>
              <a:rPr lang="it-IT" sz="2400" i="1" dirty="0"/>
              <a:t> </a:t>
            </a:r>
            <a:r>
              <a:rPr lang="it-IT" sz="2400" i="1" dirty="0" err="1"/>
              <a:t>preprint</a:t>
            </a:r>
            <a:r>
              <a:rPr lang="it-IT" sz="2400" i="1" dirty="0"/>
              <a:t> </a:t>
            </a:r>
            <a:r>
              <a:rPr lang="it-IT" sz="2400" i="1" dirty="0" err="1"/>
              <a:t>arXiv</a:t>
            </a:r>
            <a:r>
              <a:rPr lang="it-IT" sz="2400" i="1" dirty="0"/>
              <a:t>:1604.06737</a:t>
            </a:r>
            <a:r>
              <a:rPr lang="it-IT" sz="2400" dirty="0"/>
              <a:t>, 2016)</a:t>
            </a:r>
            <a:r>
              <a:rPr lang="it-IT" dirty="0"/>
              <a:t>.</a:t>
            </a:r>
          </a:p>
        </p:txBody>
      </p:sp>
      <p:sp>
        <p:nvSpPr>
          <p:cNvPr id="4" name="Rettangolo 3"/>
          <p:cNvSpPr/>
          <p:nvPr/>
        </p:nvSpPr>
        <p:spPr>
          <a:xfrm>
            <a:off x="467544" y="4133398"/>
            <a:ext cx="8208912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chemeClr val="tx2"/>
                </a:solidFill>
              </a:rPr>
              <a:t>from</a:t>
            </a:r>
            <a:r>
              <a:rPr lang="it-IT" sz="1600" dirty="0"/>
              <a:t> </a:t>
            </a:r>
            <a:r>
              <a:rPr lang="it-IT" sz="1600" dirty="0" err="1"/>
              <a:t>sklearn.preprocessing</a:t>
            </a:r>
            <a:r>
              <a:rPr lang="it-IT" sz="1600" dirty="0"/>
              <a:t> </a:t>
            </a: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LabelEncoder</a:t>
            </a:r>
            <a:endParaRPr lang="it-IT" sz="1600" dirty="0"/>
          </a:p>
          <a:p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pandas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chemeClr val="tx2"/>
                </a:solidFill>
              </a:rPr>
              <a:t>as</a:t>
            </a:r>
            <a:r>
              <a:rPr lang="it-IT" sz="1600" dirty="0"/>
              <a:t> </a:t>
            </a:r>
            <a:r>
              <a:rPr lang="it-IT" sz="1600" dirty="0" err="1"/>
              <a:t>pd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df = </a:t>
            </a:r>
            <a:r>
              <a:rPr lang="it-IT" sz="1600" dirty="0" err="1"/>
              <a:t>pd.DataFrame</a:t>
            </a:r>
            <a:r>
              <a:rPr lang="it-IT" sz="1600" dirty="0"/>
              <a:t>({'col1': ['</a:t>
            </a:r>
            <a:r>
              <a:rPr lang="it-IT" sz="1600" dirty="0" err="1"/>
              <a:t>red</a:t>
            </a:r>
            <a:r>
              <a:rPr lang="it-IT" sz="1600" dirty="0"/>
              <a:t> color', '</a:t>
            </a:r>
            <a:r>
              <a:rPr lang="it-IT" sz="1600" dirty="0" err="1"/>
              <a:t>blue</a:t>
            </a:r>
            <a:r>
              <a:rPr lang="it-IT" sz="1600" dirty="0"/>
              <a:t> color', 'green color']})</a:t>
            </a:r>
          </a:p>
          <a:p>
            <a:r>
              <a:rPr lang="it-IT" sz="1600" dirty="0"/>
              <a:t>le = </a:t>
            </a:r>
            <a:r>
              <a:rPr lang="it-IT" sz="1600" dirty="0" err="1">
                <a:solidFill>
                  <a:srgbClr val="FF0000"/>
                </a:solidFill>
              </a:rPr>
              <a:t>LabelEncoder</a:t>
            </a:r>
            <a:r>
              <a:rPr lang="it-IT" sz="1600" dirty="0"/>
              <a:t>()</a:t>
            </a:r>
          </a:p>
          <a:p>
            <a:r>
              <a:rPr lang="it-IT" sz="1600" dirty="0"/>
              <a:t>le.fit_transform(df['col1'])</a:t>
            </a:r>
          </a:p>
          <a:p>
            <a:r>
              <a:rPr lang="it-IT" sz="1600" dirty="0" err="1"/>
              <a:t>dictionary_length</a:t>
            </a:r>
            <a:r>
              <a:rPr lang="it-IT" sz="1600" dirty="0"/>
              <a:t> = </a:t>
            </a:r>
            <a:r>
              <a:rPr lang="it-IT" sz="1600" dirty="0" err="1"/>
              <a:t>len</a:t>
            </a:r>
            <a:r>
              <a:rPr lang="it-IT" sz="1600" dirty="0"/>
              <a:t>(le.classes_)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 layer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An embedding layers is just a matrix of weights</a:t>
            </a:r>
            <a:r>
              <a:rPr lang="en-GB" dirty="0"/>
              <a:t>, converting the input size (a numbered dictionary) to a lower dimensionality output (the embedding size)</a:t>
            </a:r>
          </a:p>
          <a:p>
            <a:r>
              <a:rPr lang="en-GB" dirty="0"/>
              <a:t>It is a </a:t>
            </a:r>
            <a:r>
              <a:rPr lang="en-GB" b="1" dirty="0"/>
              <a:t>weighted linear combination </a:t>
            </a:r>
            <a:r>
              <a:rPr lang="en-GB" dirty="0"/>
              <a:t>whose weights are optimized to prediction</a:t>
            </a:r>
          </a:p>
          <a:p>
            <a:r>
              <a:rPr lang="en-GB" dirty="0"/>
              <a:t>The resulting embedding is </a:t>
            </a:r>
            <a:r>
              <a:rPr lang="en-GB" b="1" dirty="0"/>
              <a:t>exportable</a:t>
            </a:r>
            <a:r>
              <a:rPr lang="en-GB" dirty="0"/>
              <a:t> and </a:t>
            </a:r>
            <a:r>
              <a:rPr lang="en-GB" b="1" dirty="0"/>
              <a:t>reusable</a:t>
            </a:r>
            <a:r>
              <a:rPr lang="en-GB" dirty="0"/>
              <a:t> for other problems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an embedding layer works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411760" y="1331476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Text on variable</a:t>
            </a:r>
            <a:r>
              <a:rPr lang="en-GB" dirty="0"/>
              <a:t>: ID_8080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411760" y="1700808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Label Encoding</a:t>
            </a:r>
            <a:r>
              <a:rPr lang="en-GB" dirty="0"/>
              <a:t>: 3 / 24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411760" y="2483604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[ 0 0 1 0 0 0 0 0 0 0 0 0 0 0 0 0 0 0 0 0 0 0 0 0 0 0 0 0 0 0 0]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411760" y="2123564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One Hot Encoding vector (size = 24,) </a:t>
            </a:r>
          </a:p>
        </p:txBody>
      </p:sp>
      <p:sp>
        <p:nvSpPr>
          <p:cNvPr id="8" name="Rettangolo 7"/>
          <p:cNvSpPr/>
          <p:nvPr/>
        </p:nvSpPr>
        <p:spPr>
          <a:xfrm>
            <a:off x="2411760" y="3573016"/>
            <a:ext cx="6048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[[0.48  0.997 0.706 0.475]</a:t>
            </a:r>
          </a:p>
          <a:p>
            <a:r>
              <a:rPr lang="en-GB" b="1" dirty="0"/>
              <a:t> ...</a:t>
            </a:r>
          </a:p>
          <a:p>
            <a:r>
              <a:rPr lang="en-GB" b="1" dirty="0"/>
              <a:t> [0.794 0.922 0.086 0.921]]</a:t>
            </a:r>
          </a:p>
        </p:txBody>
      </p:sp>
      <p:sp>
        <p:nvSpPr>
          <p:cNvPr id="9" name="Rettangolo 8"/>
          <p:cNvSpPr/>
          <p:nvPr/>
        </p:nvSpPr>
        <p:spPr>
          <a:xfrm>
            <a:off x="2411760" y="5651956"/>
            <a:ext cx="15252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Dense layers</a:t>
            </a:r>
          </a:p>
          <a:p>
            <a:endParaRPr lang="en-GB" b="1" dirty="0"/>
          </a:p>
          <a:p>
            <a:r>
              <a:rPr lang="en-GB" b="1" dirty="0"/>
              <a:t>Target</a:t>
            </a:r>
          </a:p>
        </p:txBody>
      </p:sp>
      <p:sp>
        <p:nvSpPr>
          <p:cNvPr id="10" name="Rettangolo 9"/>
          <p:cNvSpPr/>
          <p:nvPr/>
        </p:nvSpPr>
        <p:spPr>
          <a:xfrm>
            <a:off x="2411760" y="3203684"/>
            <a:ext cx="452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Weights matrix (size input x output, i.e. 24x4)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2411760" y="507589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[0.283, 0.34 , 0.789, 0.867]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2411760" y="4725144"/>
            <a:ext cx="316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Output vector (size = 4,)</a:t>
            </a:r>
          </a:p>
        </p:txBody>
      </p:sp>
      <p:cxnSp>
        <p:nvCxnSpPr>
          <p:cNvPr id="14" name="Connettore 2 13"/>
          <p:cNvCxnSpPr/>
          <p:nvPr/>
        </p:nvCxnSpPr>
        <p:spPr>
          <a:xfrm>
            <a:off x="2123728" y="148478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>
            <a:off x="2123728" y="2276872"/>
            <a:ext cx="0" cy="30963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/>
          <p:cNvCxnSpPr/>
          <p:nvPr/>
        </p:nvCxnSpPr>
        <p:spPr>
          <a:xfrm>
            <a:off x="2123728" y="5805264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/>
          <p:cNvCxnSpPr/>
          <p:nvPr/>
        </p:nvCxnSpPr>
        <p:spPr>
          <a:xfrm>
            <a:off x="3203848" y="6381328"/>
            <a:ext cx="4968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/>
          <p:cNvCxnSpPr/>
          <p:nvPr/>
        </p:nvCxnSpPr>
        <p:spPr>
          <a:xfrm flipV="1">
            <a:off x="8172400" y="3789040"/>
            <a:ext cx="0" cy="2592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H="1">
            <a:off x="5364088" y="3789040"/>
            <a:ext cx="28083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51520" y="3573016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Embeddings</a:t>
            </a:r>
          </a:p>
          <a:p>
            <a:r>
              <a:rPr lang="it-IT" dirty="0" err="1"/>
              <a:t>tf.keras.layers.Embedding</a:t>
            </a:r>
            <a:r>
              <a:rPr lang="it-IT" dirty="0"/>
              <a:t>(</a:t>
            </a:r>
            <a:br>
              <a:rPr lang="it-IT" dirty="0"/>
            </a:br>
            <a:r>
              <a:rPr lang="it-IT" dirty="0" err="1"/>
              <a:t>input_dim</a:t>
            </a:r>
            <a:r>
              <a:rPr lang="it-IT" dirty="0"/>
              <a:t>, </a:t>
            </a:r>
            <a:r>
              <a:rPr lang="it-IT" dirty="0" err="1"/>
              <a:t>output_dim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251520" y="586798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Fully connected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251520" y="14847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Pre-processing</a:t>
            </a:r>
          </a:p>
        </p:txBody>
      </p:sp>
      <p:sp>
        <p:nvSpPr>
          <p:cNvPr id="36" name="CasellaDiTesto 35"/>
          <p:cNvSpPr txBox="1"/>
          <p:nvPr/>
        </p:nvSpPr>
        <p:spPr>
          <a:xfrm>
            <a:off x="6444208" y="479715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Backpropagation</a:t>
            </a:r>
            <a:endParaRPr lang="en-GB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Storing away embeddings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12776"/>
            <a:ext cx="4478266" cy="5040560"/>
          </a:xfrm>
        </p:spPr>
        <p:txBody>
          <a:bodyPr>
            <a:normAutofit/>
          </a:bodyPr>
          <a:lstStyle/>
          <a:p>
            <a:pPr fontAlgn="t"/>
            <a:r>
              <a:rPr lang="it-IT" sz="2400" b="1" dirty="0" err="1"/>
              <a:t>Pinterest</a:t>
            </a:r>
            <a:r>
              <a:rPr lang="it-IT" sz="2400" dirty="0"/>
              <a:t>: “</a:t>
            </a:r>
            <a:r>
              <a:rPr lang="en-US" sz="2400" dirty="0"/>
              <a:t>Applying deep learning to Related Pins” (Pin2vec : </a:t>
            </a:r>
            <a:r>
              <a:rPr lang="it-IT" sz="2400" dirty="0">
                <a:hlinkClick r:id="rId2"/>
              </a:rPr>
              <a:t>https://medium.com/the-graph/applying-deep-learning-to-related-pins-a6fee3c92f5e</a:t>
            </a:r>
            <a:r>
              <a:rPr lang="en-US" sz="2400" dirty="0"/>
              <a:t>)</a:t>
            </a:r>
          </a:p>
          <a:p>
            <a:pPr fontAlgn="t"/>
            <a:endParaRPr lang="en-US" sz="2400" dirty="0"/>
          </a:p>
          <a:p>
            <a:pPr fontAlgn="t"/>
            <a:r>
              <a:rPr lang="it-IT" sz="2400" b="1" dirty="0" err="1"/>
              <a:t>Instacart</a:t>
            </a:r>
            <a:r>
              <a:rPr lang="it-IT" sz="2400" dirty="0"/>
              <a:t>: “</a:t>
            </a:r>
            <a:r>
              <a:rPr lang="en-US" sz="2400" dirty="0"/>
              <a:t>Deep Learning with </a:t>
            </a:r>
            <a:r>
              <a:rPr lang="en-US" sz="2400" dirty="0" err="1"/>
              <a:t>Emojis</a:t>
            </a:r>
            <a:r>
              <a:rPr lang="en-US" sz="2400" dirty="0"/>
              <a:t> (not Math)</a:t>
            </a:r>
            <a:r>
              <a:rPr lang="it-IT" sz="2400" dirty="0"/>
              <a:t>” (</a:t>
            </a:r>
            <a:r>
              <a:rPr lang="it-IT" sz="2400" dirty="0" err="1"/>
              <a:t>embeddings</a:t>
            </a:r>
            <a:r>
              <a:rPr lang="it-IT" sz="2400" dirty="0"/>
              <a:t> for </a:t>
            </a:r>
            <a:r>
              <a:rPr lang="it-IT" sz="2400" dirty="0" err="1"/>
              <a:t>grocery</a:t>
            </a:r>
            <a:r>
              <a:rPr lang="it-IT" sz="2400" dirty="0"/>
              <a:t> </a:t>
            </a:r>
            <a:r>
              <a:rPr lang="it-IT" sz="2400" dirty="0" err="1"/>
              <a:t>items</a:t>
            </a:r>
            <a:r>
              <a:rPr lang="it-IT" sz="2400" dirty="0"/>
              <a:t>: </a:t>
            </a:r>
            <a:r>
              <a:rPr lang="it-IT" sz="2400" dirty="0">
                <a:hlinkClick r:id="rId3"/>
              </a:rPr>
              <a:t>https://tech.instacart.com/deep-learning-with-emojis-not-math-660ba1ad6cdc</a:t>
            </a:r>
            <a:r>
              <a:rPr lang="it-IT" sz="2400" dirty="0"/>
              <a:t>)</a:t>
            </a:r>
          </a:p>
        </p:txBody>
      </p:sp>
      <p:sp>
        <p:nvSpPr>
          <p:cNvPr id="4" name="Rettangolo 3"/>
          <p:cNvSpPr/>
          <p:nvPr/>
        </p:nvSpPr>
        <p:spPr>
          <a:xfrm>
            <a:off x="5165098" y="4293096"/>
            <a:ext cx="3751334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err="1"/>
              <a:t>layer_no</a:t>
            </a:r>
            <a:r>
              <a:rPr lang="en-US" sz="1600" dirty="0"/>
              <a:t> = 10</a:t>
            </a:r>
          </a:p>
          <a:p>
            <a:r>
              <a:rPr lang="en-US" sz="1600" dirty="0" err="1"/>
              <a:t>emb</a:t>
            </a:r>
            <a:r>
              <a:rPr lang="en-US" sz="1600" dirty="0"/>
              <a:t> = </a:t>
            </a:r>
            <a:r>
              <a:rPr lang="en-US" sz="1600" dirty="0" err="1"/>
              <a:t>model.layers</a:t>
            </a:r>
            <a:r>
              <a:rPr lang="en-US" sz="1600" dirty="0"/>
              <a:t>[</a:t>
            </a:r>
            <a:r>
              <a:rPr lang="en-US" sz="1600" dirty="0" err="1"/>
              <a:t>layer_no</a:t>
            </a:r>
            <a:r>
              <a:rPr lang="en-US" sz="1600" dirty="0"/>
              <a:t>].</a:t>
            </a:r>
            <a:r>
              <a:rPr lang="en-US" sz="1600" dirty="0" err="1"/>
              <a:t>get_weights</a:t>
            </a:r>
            <a:r>
              <a:rPr lang="en-US" sz="1600" dirty="0"/>
              <a:t>()[0]</a:t>
            </a:r>
          </a:p>
          <a:p>
            <a:endParaRPr lang="en-US" sz="1600" dirty="0"/>
          </a:p>
          <a:p>
            <a:r>
              <a:rPr lang="en-US" sz="1600" dirty="0" err="1"/>
              <a:t>np.save</a:t>
            </a:r>
            <a:r>
              <a:rPr lang="en-US" sz="1600" dirty="0"/>
              <a:t>(file="emb.sav", </a:t>
            </a:r>
            <a:r>
              <a:rPr lang="en-US" sz="1600" dirty="0" err="1"/>
              <a:t>arr</a:t>
            </a:r>
            <a:r>
              <a:rPr lang="en-US" sz="1600" dirty="0"/>
              <a:t>=</a:t>
            </a:r>
            <a:r>
              <a:rPr lang="en-US" sz="1600" dirty="0" err="1"/>
              <a:t>emb</a:t>
            </a:r>
            <a:r>
              <a:rPr lang="en-US" sz="1600" dirty="0"/>
              <a:t>)</a:t>
            </a:r>
            <a:endParaRPr lang="it-IT" sz="1600" dirty="0"/>
          </a:p>
        </p:txBody>
      </p:sp>
      <p:pic>
        <p:nvPicPr>
          <p:cNvPr id="1026" name="Picture 2" descr="From the Pinterest blog post 'Applying deep learning to Related Pins'">
            <a:extLst>
              <a:ext uri="{FF2B5EF4-FFF2-40B4-BE49-F238E27FC236}">
                <a16:creationId xmlns:a16="http://schemas.microsoft.com/office/drawing/2014/main" id="{518427EC-E262-004E-B6CB-488BC6844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46" y="1340768"/>
            <a:ext cx="3751334" cy="268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Challenges for DNN for tabular data</a:t>
            </a:r>
          </a:p>
          <a:p>
            <a:r>
              <a:rPr lang="en-GB" dirty="0"/>
              <a:t>Exploring the data pipeline</a:t>
            </a:r>
          </a:p>
          <a:p>
            <a:r>
              <a:rPr lang="en-GB" dirty="0"/>
              <a:t>Cross validation as the right approach</a:t>
            </a:r>
          </a:p>
          <a:p>
            <a:r>
              <a:rPr lang="en-GB" dirty="0"/>
              <a:t>Wrapping up with generators and </a:t>
            </a:r>
            <a:r>
              <a:rPr lang="en-GB" dirty="0" err="1"/>
              <a:t>tf.data</a:t>
            </a:r>
            <a:endParaRPr lang="en-GB" dirty="0"/>
          </a:p>
          <a:p>
            <a:r>
              <a:rPr lang="en-GB" dirty="0"/>
              <a:t>A working example</a:t>
            </a:r>
          </a:p>
          <a:p>
            <a:r>
              <a:rPr lang="en-GB" dirty="0"/>
              <a:t>Motivations for using DNN for tabular data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Dirty low and high cardinality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4100" dirty="0"/>
              <a:t>If a categorical variable has dirty/fuzzy values, convert it into a sequence of shingles and feed it to an embedding layer</a:t>
            </a:r>
          </a:p>
          <a:p>
            <a:endParaRPr lang="en-GB" dirty="0"/>
          </a:p>
          <a:p>
            <a:r>
              <a:rPr lang="en-GB" dirty="0" err="1"/>
              <a:t>Cerda</a:t>
            </a:r>
            <a:r>
              <a:rPr lang="en-GB" dirty="0"/>
              <a:t>, </a:t>
            </a:r>
            <a:r>
              <a:rPr lang="en-GB" dirty="0" err="1"/>
              <a:t>Patricio</a:t>
            </a:r>
            <a:r>
              <a:rPr lang="en-GB" dirty="0"/>
              <a:t>, </a:t>
            </a:r>
            <a:r>
              <a:rPr lang="en-GB" dirty="0" err="1"/>
              <a:t>Gaël</a:t>
            </a:r>
            <a:r>
              <a:rPr lang="en-GB" dirty="0"/>
              <a:t> </a:t>
            </a:r>
            <a:r>
              <a:rPr lang="en-GB" dirty="0" err="1"/>
              <a:t>Varoquaux</a:t>
            </a:r>
            <a:r>
              <a:rPr lang="en-GB" dirty="0"/>
              <a:t>, and </a:t>
            </a:r>
            <a:r>
              <a:rPr lang="en-GB" dirty="0" err="1"/>
              <a:t>Balázs</a:t>
            </a:r>
            <a:r>
              <a:rPr lang="en-GB" dirty="0"/>
              <a:t> </a:t>
            </a:r>
            <a:r>
              <a:rPr lang="en-GB" dirty="0" err="1"/>
              <a:t>Kégl</a:t>
            </a:r>
            <a:r>
              <a:rPr lang="en-GB" dirty="0"/>
              <a:t>. "Similarity encoding for learning with dirty categorical variables." Machine Learning 107.8-10 (2018): 1477-1494.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From abstract: “We draw practical recommendations for encoding dirty categories: 3-gram similarity appears to be a good choice to capture morphological resemblance.”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i="1" dirty="0" err="1"/>
              <a:t>n</a:t>
            </a:r>
            <a:r>
              <a:rPr lang="it-IT" dirty="0" err="1"/>
              <a:t>-grams</a:t>
            </a:r>
            <a:r>
              <a:rPr lang="it-IT" dirty="0"/>
              <a:t> for </a:t>
            </a:r>
            <a:r>
              <a:rPr lang="it-IT" dirty="0" err="1"/>
              <a:t>approximate</a:t>
            </a:r>
            <a:r>
              <a:rPr lang="it-IT" dirty="0"/>
              <a:t> </a:t>
            </a:r>
            <a:r>
              <a:rPr lang="it-IT" dirty="0" err="1"/>
              <a:t>matching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Pfizer Inc. -&gt; </a:t>
            </a:r>
            <a:r>
              <a:rPr lang="it-IT" dirty="0"/>
              <a:t>['</a:t>
            </a:r>
            <a:r>
              <a:rPr lang="it-IT" dirty="0" err="1">
                <a:solidFill>
                  <a:srgbClr val="FF0000"/>
                </a:solidFill>
              </a:rPr>
              <a:t>Pfi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fiz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ize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zer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er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', 'r I', ' In', '</a:t>
            </a:r>
            <a:r>
              <a:rPr lang="it-IT" dirty="0" err="1"/>
              <a:t>Inc</a:t>
            </a:r>
            <a:r>
              <a:rPr lang="it-IT" dirty="0"/>
              <a:t>', '</a:t>
            </a:r>
            <a:r>
              <a:rPr lang="it-IT" dirty="0" err="1"/>
              <a:t>nc</a:t>
            </a:r>
            <a:r>
              <a:rPr lang="it-IT" dirty="0"/>
              <a:t>.']</a:t>
            </a:r>
          </a:p>
          <a:p>
            <a:r>
              <a:rPr lang="en-GB" dirty="0"/>
              <a:t>Pfizer LCC -&gt; </a:t>
            </a:r>
            <a:r>
              <a:rPr lang="it-IT" dirty="0"/>
              <a:t>['</a:t>
            </a:r>
            <a:r>
              <a:rPr lang="it-IT" dirty="0" err="1">
                <a:solidFill>
                  <a:srgbClr val="FF0000"/>
                </a:solidFill>
              </a:rPr>
              <a:t>Pfi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fiz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ize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zer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er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', 'r L', ' LC', 'LCC']</a:t>
            </a:r>
          </a:p>
          <a:p>
            <a:endParaRPr lang="it-IT" dirty="0"/>
          </a:p>
          <a:p>
            <a:r>
              <a:rPr lang="en-US" dirty="0"/>
              <a:t>By converting a string to a set of </a:t>
            </a:r>
            <a:r>
              <a:rPr lang="en-US" i="1" dirty="0"/>
              <a:t>n</a:t>
            </a:r>
            <a:r>
              <a:rPr lang="en-US" dirty="0"/>
              <a:t>-grams, it can be embedded in a </a:t>
            </a:r>
            <a:r>
              <a:rPr lang="en-US" b="1" dirty="0"/>
              <a:t>vector space</a:t>
            </a:r>
            <a:r>
              <a:rPr lang="en-US" dirty="0"/>
              <a:t>, thus allowing the sequence to be compared to other sequences in an efficient manner.</a:t>
            </a:r>
            <a:endParaRPr lang="en-GB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shingles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2400" dirty="0"/>
          </a:p>
        </p:txBody>
      </p:sp>
      <p:sp>
        <p:nvSpPr>
          <p:cNvPr id="4" name="Rettangolo 3"/>
          <p:cNvSpPr/>
          <p:nvPr/>
        </p:nvSpPr>
        <p:spPr>
          <a:xfrm>
            <a:off x="467544" y="1628800"/>
            <a:ext cx="8208912" cy="42780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sklearn.feature_extraction.text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CountVectorizer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pandas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pd</a:t>
            </a:r>
          </a:p>
          <a:p>
            <a:endParaRPr lang="en-US" sz="1600" dirty="0"/>
          </a:p>
          <a:p>
            <a:r>
              <a:rPr lang="en-US" sz="1600" dirty="0" err="1"/>
              <a:t>df</a:t>
            </a:r>
            <a:r>
              <a:rPr lang="en-US" sz="1600" dirty="0"/>
              <a:t> = </a:t>
            </a:r>
            <a:r>
              <a:rPr lang="en-US" sz="1600" dirty="0" err="1"/>
              <a:t>pd.DataFrame</a:t>
            </a:r>
            <a:r>
              <a:rPr lang="en-US" sz="1600" dirty="0"/>
              <a:t>({'col1': ['Pfizer Inc.', 'Pfizer Pharmaceuticals LLC', 'Pfizer International LLC', </a:t>
            </a:r>
          </a:p>
          <a:p>
            <a:r>
              <a:rPr lang="en-US" sz="1600" dirty="0"/>
              <a:t>'Pfizer Limited', 'Pfizer Corporation Hong Kong Limited', 'Pfizer Pharmaceuticals Korea Limited']})</a:t>
            </a:r>
          </a:p>
          <a:p>
            <a:endParaRPr lang="en-US" sz="1600" dirty="0"/>
          </a:p>
          <a:p>
            <a:r>
              <a:rPr lang="en-US" sz="1600" dirty="0" err="1"/>
              <a:t>cvect</a:t>
            </a:r>
            <a:r>
              <a:rPr lang="en-US" sz="1600" dirty="0"/>
              <a:t> = </a:t>
            </a:r>
            <a:r>
              <a:rPr lang="en-US" sz="1600" dirty="0" err="1">
                <a:solidFill>
                  <a:srgbClr val="FF0000"/>
                </a:solidFill>
              </a:rPr>
              <a:t>CountVectorizer</a:t>
            </a:r>
            <a:r>
              <a:rPr lang="en-US" sz="1600" dirty="0"/>
              <a:t>(</a:t>
            </a:r>
            <a:r>
              <a:rPr lang="en-US" sz="1600" dirty="0" err="1"/>
              <a:t>ngram_range</a:t>
            </a:r>
            <a:r>
              <a:rPr lang="en-US" sz="1600" dirty="0"/>
              <a:t>=(3, 3), analyzer='</a:t>
            </a:r>
            <a:r>
              <a:rPr lang="en-US" sz="1600" dirty="0">
                <a:solidFill>
                  <a:srgbClr val="FF0000"/>
                </a:solidFill>
              </a:rPr>
              <a:t>char</a:t>
            </a:r>
            <a:r>
              <a:rPr lang="en-US" sz="1600" dirty="0"/>
              <a:t>')</a:t>
            </a:r>
          </a:p>
          <a:p>
            <a:r>
              <a:rPr lang="en-US" sz="1600" dirty="0"/>
              <a:t>cvect.fit(</a:t>
            </a:r>
            <a:r>
              <a:rPr lang="en-US" sz="1600" dirty="0" err="1"/>
              <a:t>df</a:t>
            </a:r>
            <a:r>
              <a:rPr lang="en-US" sz="1600" dirty="0"/>
              <a:t>['col1'])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def</a:t>
            </a:r>
            <a:r>
              <a:rPr lang="en-US" sz="1600" dirty="0"/>
              <a:t> </a:t>
            </a:r>
            <a:r>
              <a:rPr lang="en-US" sz="1600" dirty="0" err="1"/>
              <a:t>nonzero_byrow</a:t>
            </a:r>
            <a:r>
              <a:rPr lang="en-US" sz="1600" dirty="0"/>
              <a:t>(X):</a:t>
            </a:r>
          </a:p>
          <a:p>
            <a:r>
              <a:rPr lang="en-US" sz="1600" dirty="0"/>
              <a:t>    sequence = list()</a:t>
            </a:r>
          </a:p>
          <a:p>
            <a:r>
              <a:rPr lang="en-US" sz="1600" dirty="0"/>
              <a:t>    </a:t>
            </a:r>
            <a:r>
              <a:rPr lang="en-US" sz="1600" b="1" dirty="0">
                <a:solidFill>
                  <a:schemeClr val="tx2"/>
                </a:solidFill>
              </a:rPr>
              <a:t>for</a:t>
            </a:r>
            <a:r>
              <a:rPr lang="en-US" sz="1600" dirty="0"/>
              <a:t> row </a:t>
            </a:r>
            <a:r>
              <a:rPr lang="en-US" sz="1600" b="1" dirty="0">
                <a:solidFill>
                  <a:schemeClr val="tx2"/>
                </a:solidFill>
              </a:rPr>
              <a:t>in</a:t>
            </a:r>
            <a:r>
              <a:rPr lang="en-US" sz="1600" dirty="0"/>
              <a:t> range(</a:t>
            </a:r>
            <a:r>
              <a:rPr lang="en-US" sz="1600" dirty="0" err="1"/>
              <a:t>X.shape</a:t>
            </a:r>
            <a:r>
              <a:rPr lang="en-US" sz="1600" dirty="0"/>
              <a:t>[0]):</a:t>
            </a:r>
          </a:p>
          <a:p>
            <a:r>
              <a:rPr lang="en-US" sz="1600" dirty="0"/>
              <a:t>        _, nonzero = </a:t>
            </a:r>
            <a:r>
              <a:rPr lang="en-US" sz="1600" dirty="0" err="1"/>
              <a:t>np.nonzero</a:t>
            </a:r>
            <a:r>
              <a:rPr lang="en-US" sz="1600" dirty="0"/>
              <a:t>(X[row, :])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sequence.append</a:t>
            </a:r>
            <a:r>
              <a:rPr lang="en-US" sz="1600" dirty="0"/>
              <a:t>(nonzero)</a:t>
            </a:r>
          </a:p>
          <a:p>
            <a:r>
              <a:rPr lang="en-US" sz="1600" dirty="0"/>
              <a:t>    </a:t>
            </a:r>
            <a:r>
              <a:rPr lang="en-US" sz="1600" b="1" dirty="0">
                <a:solidFill>
                  <a:schemeClr val="tx2"/>
                </a:solidFill>
              </a:rPr>
              <a:t>return</a:t>
            </a:r>
            <a:r>
              <a:rPr lang="en-US" sz="1600" dirty="0"/>
              <a:t> sequence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 err="1"/>
              <a:t>nonzero_byrow</a:t>
            </a:r>
            <a:r>
              <a:rPr lang="en-US" sz="1600" dirty="0"/>
              <a:t>(</a:t>
            </a:r>
            <a:r>
              <a:rPr lang="en-US" sz="1600" dirty="0" err="1"/>
              <a:t>cvect.transform</a:t>
            </a:r>
            <a:r>
              <a:rPr lang="en-US" sz="1600" dirty="0"/>
              <a:t>(</a:t>
            </a:r>
            <a:r>
              <a:rPr lang="en-US" sz="1600" dirty="0" err="1"/>
              <a:t>df</a:t>
            </a:r>
            <a:r>
              <a:rPr lang="en-US" sz="1600" dirty="0"/>
              <a:t>['col1']))</a:t>
            </a:r>
            <a:endParaRPr lang="it-IT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Risultati immagini per experimen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32515"/>
            <a:ext cx="9467528" cy="53254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 is the key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Unless you have an incredible amount of examples, don’t bother building a generator</a:t>
            </a:r>
          </a:p>
          <a:p>
            <a:r>
              <a:rPr lang="en-GB" dirty="0"/>
              <a:t>If you do, keep it simple, allowing to segregate (filter), training from testing examples</a:t>
            </a:r>
          </a:p>
          <a:p>
            <a:r>
              <a:rPr lang="en-GB" dirty="0"/>
              <a:t>Instead, have care to create a cross-validation loop to check the performances of an overly parameterized model (</a:t>
            </a:r>
            <a:r>
              <a:rPr lang="en-GB" dirty="0" err="1"/>
              <a:t>params</a:t>
            </a:r>
            <a:r>
              <a:rPr lang="en-GB" dirty="0"/>
              <a:t> &gt;&gt; examples)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 primer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It splits your data into a number k of </a:t>
            </a:r>
            <a:r>
              <a:rPr lang="en-US" sz="2400" i="1" dirty="0"/>
              <a:t>folds (portions of your data) </a:t>
            </a:r>
            <a:r>
              <a:rPr lang="en-US" sz="2400" dirty="0"/>
              <a:t>of equal size. Then, each fold is held out in turn as a test set and the others are used for training. Each iteration generates a representative error estimate.</a:t>
            </a:r>
            <a:endParaRPr lang="en-GB" sz="24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250" y="2996952"/>
            <a:ext cx="72961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 primer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284984"/>
            <a:ext cx="8229600" cy="3312368"/>
          </a:xfrm>
        </p:spPr>
        <p:txBody>
          <a:bodyPr>
            <a:normAutofit fontScale="92500"/>
          </a:bodyPr>
          <a:lstStyle/>
          <a:p>
            <a:r>
              <a:rPr lang="en-US" sz="2400" b="1" dirty="0" err="1"/>
              <a:t>KFold</a:t>
            </a:r>
            <a:r>
              <a:rPr lang="en-US" sz="2400" dirty="0"/>
              <a:t> divides all the samples in  groups of samples, called folds of equal sizes (if possible)</a:t>
            </a:r>
          </a:p>
          <a:p>
            <a:r>
              <a:rPr lang="en-US" sz="2400" b="1" dirty="0" err="1"/>
              <a:t>StratifiedKFold</a:t>
            </a:r>
            <a:r>
              <a:rPr lang="en-US" sz="2400" dirty="0"/>
              <a:t> is a variation of k-fold which returns stratified folds: each set contains approximately the same percentage of samples of each target class as the complete set.</a:t>
            </a:r>
          </a:p>
          <a:p>
            <a:r>
              <a:rPr lang="en-US" sz="2400" b="1" dirty="0" err="1"/>
              <a:t>GroupKFold</a:t>
            </a:r>
            <a:r>
              <a:rPr lang="en-US" sz="2400" dirty="0"/>
              <a:t> is a variation of k-fold which ensures that the same group is not represented in both testing and training sets.</a:t>
            </a:r>
          </a:p>
          <a:p>
            <a:r>
              <a:rPr lang="en-US" sz="2400" b="1" dirty="0" err="1"/>
              <a:t>TimeSeriesSplit</a:t>
            </a:r>
            <a:r>
              <a:rPr lang="en-US" sz="2400" dirty="0"/>
              <a:t> is a variation of k-fold which returns first  folds as train set and the  </a:t>
            </a:r>
            <a:r>
              <a:rPr lang="en-US" sz="2400" dirty="0" err="1"/>
              <a:t>th</a:t>
            </a:r>
            <a:r>
              <a:rPr lang="en-US" sz="2400" dirty="0"/>
              <a:t> fold as test set.</a:t>
            </a:r>
          </a:p>
          <a:p>
            <a:endParaRPr lang="en-GB" sz="2400" dirty="0"/>
          </a:p>
        </p:txBody>
      </p:sp>
      <p:sp>
        <p:nvSpPr>
          <p:cNvPr id="6" name="Rettangolo 5"/>
          <p:cNvSpPr/>
          <p:nvPr/>
        </p:nvSpPr>
        <p:spPr>
          <a:xfrm>
            <a:off x="467544" y="1253078"/>
            <a:ext cx="8208912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numpy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</a:t>
            </a:r>
            <a:r>
              <a:rPr lang="it-IT" sz="1600" dirty="0" err="1"/>
              <a:t>np</a:t>
            </a:r>
            <a:r>
              <a:rPr lang="it-IT" sz="1600" dirty="0"/>
              <a:t> </a:t>
            </a:r>
          </a:p>
          <a:p>
            <a:pPr>
              <a:buNone/>
            </a:pPr>
            <a:r>
              <a:rPr lang="it-IT" sz="1600" b="1" dirty="0" err="1">
                <a:solidFill>
                  <a:schemeClr val="tx2"/>
                </a:solidFill>
              </a:rPr>
              <a:t>from</a:t>
            </a:r>
            <a:r>
              <a:rPr lang="it-IT" sz="1600" dirty="0"/>
              <a:t> sklearn.model_selection </a:t>
            </a: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KFold</a:t>
            </a:r>
            <a:r>
              <a:rPr lang="it-IT" sz="1600" dirty="0"/>
              <a:t> 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/>
              <a:t>X = ["a", "b", "c", "d"] </a:t>
            </a:r>
          </a:p>
          <a:p>
            <a:pPr>
              <a:buNone/>
            </a:pPr>
            <a:r>
              <a:rPr lang="it-IT" sz="1600" dirty="0" err="1"/>
              <a:t>kf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KFold</a:t>
            </a:r>
            <a:r>
              <a:rPr lang="it-IT" sz="1600" dirty="0"/>
              <a:t>(n_splits=2) </a:t>
            </a:r>
          </a:p>
          <a:p>
            <a:pPr>
              <a:buNone/>
            </a:pPr>
            <a:r>
              <a:rPr lang="it-IT" sz="1600" b="1" dirty="0">
                <a:solidFill>
                  <a:schemeClr val="tx2"/>
                </a:solidFill>
              </a:rPr>
              <a:t>for</a:t>
            </a:r>
            <a:r>
              <a:rPr lang="it-IT" sz="1600" dirty="0"/>
              <a:t> </a:t>
            </a:r>
            <a:r>
              <a:rPr lang="it-IT" sz="1600" dirty="0" err="1"/>
              <a:t>train</a:t>
            </a:r>
            <a:r>
              <a:rPr lang="it-IT" sz="1600" dirty="0"/>
              <a:t>, test </a:t>
            </a:r>
            <a:r>
              <a:rPr lang="it-IT" sz="1600" b="1" dirty="0">
                <a:solidFill>
                  <a:schemeClr val="tx2"/>
                </a:solidFill>
              </a:rPr>
              <a:t>in</a:t>
            </a:r>
            <a:r>
              <a:rPr lang="it-IT" sz="1600" dirty="0"/>
              <a:t> </a:t>
            </a:r>
            <a:r>
              <a:rPr lang="it-IT" sz="1600" dirty="0" err="1"/>
              <a:t>kf.split</a:t>
            </a:r>
            <a:r>
              <a:rPr lang="it-IT" sz="1600" dirty="0"/>
              <a:t>(X): </a:t>
            </a:r>
          </a:p>
          <a:p>
            <a:pPr lvl="1">
              <a:buNone/>
            </a:pPr>
            <a:r>
              <a:rPr lang="it-IT" sz="1600" b="1" dirty="0" err="1">
                <a:solidFill>
                  <a:schemeClr val="tx2"/>
                </a:solidFill>
              </a:rPr>
              <a:t>print</a:t>
            </a:r>
            <a:r>
              <a:rPr lang="it-IT" sz="1600" dirty="0"/>
              <a:t>("</a:t>
            </a:r>
            <a:r>
              <a:rPr lang="it-IT" sz="1600" dirty="0" err="1"/>
              <a:t>%s</a:t>
            </a:r>
            <a:r>
              <a:rPr lang="it-IT" sz="1600" dirty="0"/>
              <a:t> </a:t>
            </a:r>
            <a:r>
              <a:rPr lang="it-IT" sz="1600" dirty="0" err="1"/>
              <a:t>%s</a:t>
            </a:r>
            <a:r>
              <a:rPr lang="it-IT" sz="1600" dirty="0"/>
              <a:t>" % (</a:t>
            </a:r>
            <a:r>
              <a:rPr lang="it-IT" sz="1600" dirty="0" err="1"/>
              <a:t>train</a:t>
            </a:r>
            <a:r>
              <a:rPr lang="it-IT" sz="1600" dirty="0"/>
              <a:t>, test))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Wrapping up for TF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person holding cardboard box on table">
            <a:extLst>
              <a:ext uri="{FF2B5EF4-FFF2-40B4-BE49-F238E27FC236}">
                <a16:creationId xmlns:a16="http://schemas.microsoft.com/office/drawing/2014/main" id="{B4A15379-080F-734D-861D-E35A08E43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610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14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tangolo 43">
            <a:extLst>
              <a:ext uri="{FF2B5EF4-FFF2-40B4-BE49-F238E27FC236}">
                <a16:creationId xmlns:a16="http://schemas.microsoft.com/office/drawing/2014/main" id="{B9709B63-7259-CB4A-BBC7-C61A42AB3BAE}"/>
              </a:ext>
            </a:extLst>
          </p:cNvPr>
          <p:cNvSpPr/>
          <p:nvPr/>
        </p:nvSpPr>
        <p:spPr>
          <a:xfrm>
            <a:off x="755576" y="6093296"/>
            <a:ext cx="8064896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Pipeline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D0D5579E-D663-724A-B7BC-2DCB7E3DBD6D}"/>
              </a:ext>
            </a:extLst>
          </p:cNvPr>
          <p:cNvCxnSpPr>
            <a:cxnSpLocks/>
          </p:cNvCxnSpPr>
          <p:nvPr/>
        </p:nvCxnSpPr>
        <p:spPr>
          <a:xfrm>
            <a:off x="1763688" y="1847567"/>
            <a:ext cx="0" cy="648072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8558BE5-CEA0-F44E-818E-9A63EE05FFF7}"/>
              </a:ext>
            </a:extLst>
          </p:cNvPr>
          <p:cNvSpPr txBox="1"/>
          <p:nvPr/>
        </p:nvSpPr>
        <p:spPr>
          <a:xfrm>
            <a:off x="755576" y="2509489"/>
            <a:ext cx="2016224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Tabular processor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83C55A3-97DF-EB49-8FCC-74217C7534EC}"/>
              </a:ext>
            </a:extLst>
          </p:cNvPr>
          <p:cNvSpPr txBox="1"/>
          <p:nvPr/>
        </p:nvSpPr>
        <p:spPr>
          <a:xfrm>
            <a:off x="755576" y="3359735"/>
            <a:ext cx="2016224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Data generator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D3CC09D-1F10-E944-BFFC-FB5FD31FC210}"/>
              </a:ext>
            </a:extLst>
          </p:cNvPr>
          <p:cNvSpPr txBox="1"/>
          <p:nvPr/>
        </p:nvSpPr>
        <p:spPr>
          <a:xfrm>
            <a:off x="3059832" y="3359735"/>
            <a:ext cx="5616624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tf.data.Dataset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A33784F-909E-9148-A8DD-EB9360CB4AC2}"/>
              </a:ext>
            </a:extLst>
          </p:cNvPr>
          <p:cNvSpPr txBox="1"/>
          <p:nvPr/>
        </p:nvSpPr>
        <p:spPr>
          <a:xfrm>
            <a:off x="755576" y="4255961"/>
            <a:ext cx="3312368" cy="92333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Keras</a:t>
            </a:r>
            <a:r>
              <a:rPr lang="it-IT" dirty="0"/>
              <a:t> model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FD9A4C-5DCB-6F4C-A20E-A1EC214C1962}"/>
              </a:ext>
            </a:extLst>
          </p:cNvPr>
          <p:cNvSpPr txBox="1"/>
          <p:nvPr/>
        </p:nvSpPr>
        <p:spPr>
          <a:xfrm>
            <a:off x="4355976" y="4255961"/>
            <a:ext cx="2016224" cy="92333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tf.estimator</a:t>
            </a:r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B69446C-77B1-B243-8330-B20BFED36E4A}"/>
              </a:ext>
            </a:extLst>
          </p:cNvPr>
          <p:cNvSpPr txBox="1"/>
          <p:nvPr/>
        </p:nvSpPr>
        <p:spPr>
          <a:xfrm>
            <a:off x="6660232" y="4255961"/>
            <a:ext cx="2016224" cy="92333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TensorFlow</a:t>
            </a:r>
            <a:r>
              <a:rPr lang="it-IT" dirty="0"/>
              <a:t> model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4" name="Parentesi quadra aperta 13">
            <a:extLst>
              <a:ext uri="{FF2B5EF4-FFF2-40B4-BE49-F238E27FC236}">
                <a16:creationId xmlns:a16="http://schemas.microsoft.com/office/drawing/2014/main" id="{AB510639-199A-8647-AFE7-3FE7737AAC38}"/>
              </a:ext>
            </a:extLst>
          </p:cNvPr>
          <p:cNvSpPr/>
          <p:nvPr/>
        </p:nvSpPr>
        <p:spPr>
          <a:xfrm>
            <a:off x="251520" y="2351623"/>
            <a:ext cx="432048" cy="3096344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FDA42CE0-74BD-1943-98DA-3D8A9BB77292}"/>
              </a:ext>
            </a:extLst>
          </p:cNvPr>
          <p:cNvCxnSpPr>
            <a:cxnSpLocks/>
          </p:cNvCxnSpPr>
          <p:nvPr/>
        </p:nvCxnSpPr>
        <p:spPr>
          <a:xfrm>
            <a:off x="1763688" y="2878821"/>
            <a:ext cx="0" cy="480914"/>
          </a:xfrm>
          <a:prstGeom prst="line">
            <a:avLst/>
          </a:prstGeom>
          <a:ln cap="rnd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8B4E429C-6D5B-7747-AD35-847EE3C0D8DE}"/>
              </a:ext>
            </a:extLst>
          </p:cNvPr>
          <p:cNvCxnSpPr>
            <a:cxnSpLocks/>
          </p:cNvCxnSpPr>
          <p:nvPr/>
        </p:nvCxnSpPr>
        <p:spPr>
          <a:xfrm>
            <a:off x="3491880" y="3729067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664AE063-3B28-0E40-BDF9-056D39506086}"/>
              </a:ext>
            </a:extLst>
          </p:cNvPr>
          <p:cNvCxnSpPr>
            <a:cxnSpLocks/>
          </p:cNvCxnSpPr>
          <p:nvPr/>
        </p:nvCxnSpPr>
        <p:spPr>
          <a:xfrm>
            <a:off x="7668344" y="3729067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3EF6CA82-2DBE-264E-8BC9-9FF8B9101356}"/>
              </a:ext>
            </a:extLst>
          </p:cNvPr>
          <p:cNvCxnSpPr>
            <a:cxnSpLocks/>
          </p:cNvCxnSpPr>
          <p:nvPr/>
        </p:nvCxnSpPr>
        <p:spPr>
          <a:xfrm>
            <a:off x="1763688" y="3729067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46CD52D6-1206-8548-9C20-1615764E7207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771800" y="3544401"/>
            <a:ext cx="288032" cy="0"/>
          </a:xfrm>
          <a:prstGeom prst="line">
            <a:avLst/>
          </a:prstGeom>
          <a:ln cap="rnd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0081C430-A71A-C74F-9CD4-E5E75281A8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9788" y="2603008"/>
            <a:ext cx="687149" cy="68714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F5CC0E6-E0FF-FB4D-9931-92F605189AA0}"/>
              </a:ext>
            </a:extLst>
          </p:cNvPr>
          <p:cNvSpPr txBox="1"/>
          <p:nvPr/>
        </p:nvSpPr>
        <p:spPr>
          <a:xfrm>
            <a:off x="6437951" y="2423256"/>
            <a:ext cx="182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Cross-</a:t>
            </a:r>
            <a:r>
              <a:rPr lang="it-IT" sz="1400" dirty="0" err="1"/>
              <a:t>validation</a:t>
            </a:r>
            <a:r>
              <a:rPr lang="it-IT" sz="1400" dirty="0"/>
              <a:t> </a:t>
            </a:r>
            <a:r>
              <a:rPr lang="it-IT" sz="1400" dirty="0" err="1"/>
              <a:t>loop</a:t>
            </a:r>
            <a:endParaRPr lang="it-IT" sz="1400" dirty="0"/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3CBEBB69-F8B4-2146-BE89-C1D60CD0D3F9}"/>
              </a:ext>
            </a:extLst>
          </p:cNvPr>
          <p:cNvCxnSpPr>
            <a:cxnSpLocks/>
          </p:cNvCxnSpPr>
          <p:nvPr/>
        </p:nvCxnSpPr>
        <p:spPr>
          <a:xfrm>
            <a:off x="2423911" y="5184520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8C48CB69-88C0-644F-9116-CCAF4936374D}"/>
              </a:ext>
            </a:extLst>
          </p:cNvPr>
          <p:cNvCxnSpPr>
            <a:cxnSpLocks/>
          </p:cNvCxnSpPr>
          <p:nvPr/>
        </p:nvCxnSpPr>
        <p:spPr>
          <a:xfrm>
            <a:off x="5364088" y="5184520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DABA253D-004B-3644-BB5F-8C9123AD1256}"/>
              </a:ext>
            </a:extLst>
          </p:cNvPr>
          <p:cNvCxnSpPr>
            <a:cxnSpLocks/>
          </p:cNvCxnSpPr>
          <p:nvPr/>
        </p:nvCxnSpPr>
        <p:spPr>
          <a:xfrm>
            <a:off x="7668344" y="5184520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29">
            <a:extLst>
              <a:ext uri="{FF2B5EF4-FFF2-40B4-BE49-F238E27FC236}">
                <a16:creationId xmlns:a16="http://schemas.microsoft.com/office/drawing/2014/main" id="{BCEB8D9C-726B-954E-8609-F15B74105956}"/>
              </a:ext>
            </a:extLst>
          </p:cNvPr>
          <p:cNvSpPr/>
          <p:nvPr/>
        </p:nvSpPr>
        <p:spPr>
          <a:xfrm>
            <a:off x="2240078" y="5723964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5C8334CE-B6F2-C54B-AEAB-1ED32F4EEB86}"/>
              </a:ext>
            </a:extLst>
          </p:cNvPr>
          <p:cNvSpPr/>
          <p:nvPr/>
        </p:nvSpPr>
        <p:spPr>
          <a:xfrm>
            <a:off x="7496662" y="5723964"/>
            <a:ext cx="343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D32B8532-6D33-6E4D-931E-1F5742855927}"/>
              </a:ext>
            </a:extLst>
          </p:cNvPr>
          <p:cNvSpPr/>
          <p:nvPr/>
        </p:nvSpPr>
        <p:spPr>
          <a:xfrm>
            <a:off x="5192406" y="5723964"/>
            <a:ext cx="343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33" name="Parentesi quadra aperta 32">
            <a:extLst>
              <a:ext uri="{FF2B5EF4-FFF2-40B4-BE49-F238E27FC236}">
                <a16:creationId xmlns:a16="http://schemas.microsoft.com/office/drawing/2014/main" id="{646E3F64-1DEB-1A49-9D8A-F3B4756D4B96}"/>
              </a:ext>
            </a:extLst>
          </p:cNvPr>
          <p:cNvSpPr/>
          <p:nvPr/>
        </p:nvSpPr>
        <p:spPr>
          <a:xfrm rot="10800000">
            <a:off x="8551956" y="2351623"/>
            <a:ext cx="432048" cy="3096344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1 34">
            <a:extLst>
              <a:ext uri="{FF2B5EF4-FFF2-40B4-BE49-F238E27FC236}">
                <a16:creationId xmlns:a16="http://schemas.microsoft.com/office/drawing/2014/main" id="{EDAF6FA5-6B34-4947-A5C4-4395C5079ECD}"/>
              </a:ext>
            </a:extLst>
          </p:cNvPr>
          <p:cNvCxnSpPr/>
          <p:nvPr/>
        </p:nvCxnSpPr>
        <p:spPr>
          <a:xfrm>
            <a:off x="755576" y="5447967"/>
            <a:ext cx="7704856" cy="184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8AF8C029-6BF7-DF4E-A8FF-A6934DCEE205}"/>
              </a:ext>
            </a:extLst>
          </p:cNvPr>
          <p:cNvCxnSpPr/>
          <p:nvPr/>
        </p:nvCxnSpPr>
        <p:spPr>
          <a:xfrm>
            <a:off x="755576" y="2351623"/>
            <a:ext cx="7704856" cy="184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tangolo 37">
            <a:extLst>
              <a:ext uri="{FF2B5EF4-FFF2-40B4-BE49-F238E27FC236}">
                <a16:creationId xmlns:a16="http://schemas.microsoft.com/office/drawing/2014/main" id="{55F33496-D1D2-264B-B7E5-EAE96190352F}"/>
              </a:ext>
            </a:extLst>
          </p:cNvPr>
          <p:cNvSpPr/>
          <p:nvPr/>
        </p:nvSpPr>
        <p:spPr>
          <a:xfrm>
            <a:off x="1867106" y="1487268"/>
            <a:ext cx="3668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/>
              <a:t>X, y </a:t>
            </a:r>
            <a:r>
              <a:rPr lang="it-IT" sz="2400" dirty="0" err="1"/>
              <a:t>as</a:t>
            </a:r>
            <a:r>
              <a:rPr lang="it-IT" sz="2400" dirty="0"/>
              <a:t> </a:t>
            </a:r>
            <a:r>
              <a:rPr lang="it-IT" sz="2400" dirty="0" err="1"/>
              <a:t>pandas</a:t>
            </a:r>
            <a:r>
              <a:rPr lang="it-IT" sz="2400" dirty="0"/>
              <a:t> </a:t>
            </a:r>
            <a:r>
              <a:rPr lang="it-IT" sz="2400" dirty="0" err="1"/>
              <a:t>DataFrame</a:t>
            </a:r>
            <a:endParaRPr lang="it-IT" sz="2400" dirty="0"/>
          </a:p>
        </p:txBody>
      </p:sp>
      <p:pic>
        <p:nvPicPr>
          <p:cNvPr id="39" name="Picture 4" descr="https://s3.amazonaws.com/keras.io/img/keras-logo-2018-large-1200.png">
            <a:extLst>
              <a:ext uri="{FF2B5EF4-FFF2-40B4-BE49-F238E27FC236}">
                <a16:creationId xmlns:a16="http://schemas.microsoft.com/office/drawing/2014/main" id="{73F5AD17-5689-E540-BC72-E3499702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653418"/>
            <a:ext cx="1368152" cy="396764"/>
          </a:xfrm>
          <a:prstGeom prst="rect">
            <a:avLst/>
          </a:prstGeom>
          <a:noFill/>
        </p:spPr>
      </p:pic>
      <p:pic>
        <p:nvPicPr>
          <p:cNvPr id="40" name="Picture 2" descr="GitHub - tensorflow/tensorflow: An Open Source Machine ...">
            <a:extLst>
              <a:ext uri="{FF2B5EF4-FFF2-40B4-BE49-F238E27FC236}">
                <a16:creationId xmlns:a16="http://schemas.microsoft.com/office/drawing/2014/main" id="{EC1FE705-3966-DD4B-BEEC-2F59D20D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36296" y="4366790"/>
            <a:ext cx="915614" cy="92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2" descr="GitHub - tensorflow/tensorflow: An Open Source Machine ...">
            <a:extLst>
              <a:ext uri="{FF2B5EF4-FFF2-40B4-BE49-F238E27FC236}">
                <a16:creationId xmlns:a16="http://schemas.microsoft.com/office/drawing/2014/main" id="{170DC82A-CB93-E44E-AFCC-CD1B91CA4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909199" y="4366790"/>
            <a:ext cx="915614" cy="9233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91CF72A-1495-B748-96F0-40FEE5EEFE91}"/>
              </a:ext>
            </a:extLst>
          </p:cNvPr>
          <p:cNvSpPr/>
          <p:nvPr/>
        </p:nvSpPr>
        <p:spPr>
          <a:xfrm>
            <a:off x="2950731" y="2530089"/>
            <a:ext cx="21973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Scikit-learn</a:t>
            </a:r>
            <a:r>
              <a:rPr lang="it-IT" dirty="0"/>
              <a:t>: Pipeline, </a:t>
            </a:r>
          </a:p>
          <a:p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transformers</a:t>
            </a:r>
            <a:endParaRPr lang="it-IT" dirty="0"/>
          </a:p>
        </p:txBody>
      </p:sp>
      <p:pic>
        <p:nvPicPr>
          <p:cNvPr id="34" name="Picture 7">
            <a:extLst>
              <a:ext uri="{FF2B5EF4-FFF2-40B4-BE49-F238E27FC236}">
                <a16:creationId xmlns:a16="http://schemas.microsoft.com/office/drawing/2014/main" id="{1C15AE5A-AF51-3545-AD30-3DE70A85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1511594"/>
            <a:ext cx="1253014" cy="42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6" descr="File:Scikit learn logo small.svg - Wikimedia Commons">
            <a:extLst>
              <a:ext uri="{FF2B5EF4-FFF2-40B4-BE49-F238E27FC236}">
                <a16:creationId xmlns:a16="http://schemas.microsoft.com/office/drawing/2014/main" id="{36C652B9-FD39-E841-B002-3CC760F19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1726" y="2774489"/>
            <a:ext cx="905712" cy="487528"/>
          </a:xfrm>
          <a:prstGeom prst="rect">
            <a:avLst/>
          </a:prstGeom>
          <a:noFill/>
        </p:spPr>
      </p:pic>
      <p:pic>
        <p:nvPicPr>
          <p:cNvPr id="42" name="Picture 6" descr="File:Scikit learn logo small.svg - Wikimedia Commons">
            <a:extLst>
              <a:ext uri="{FF2B5EF4-FFF2-40B4-BE49-F238E27FC236}">
                <a16:creationId xmlns:a16="http://schemas.microsoft.com/office/drawing/2014/main" id="{A0CFDDE8-EDF4-A54E-92C1-8A82713B5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9054" y="2645116"/>
            <a:ext cx="905712" cy="487528"/>
          </a:xfrm>
          <a:prstGeom prst="rect">
            <a:avLst/>
          </a:prstGeom>
          <a:noFill/>
        </p:spPr>
      </p:pic>
      <p:cxnSp>
        <p:nvCxnSpPr>
          <p:cNvPr id="43" name="Connettore 1 42">
            <a:extLst>
              <a:ext uri="{FF2B5EF4-FFF2-40B4-BE49-F238E27FC236}">
                <a16:creationId xmlns:a16="http://schemas.microsoft.com/office/drawing/2014/main" id="{8DD3377E-DC0D-8C41-9BF4-587C4613680C}"/>
              </a:ext>
            </a:extLst>
          </p:cNvPr>
          <p:cNvCxnSpPr>
            <a:cxnSpLocks/>
          </p:cNvCxnSpPr>
          <p:nvPr/>
        </p:nvCxnSpPr>
        <p:spPr>
          <a:xfrm>
            <a:off x="5364088" y="3729067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C5A49903-0233-B54B-BB1D-BB5E2CEC1E70}"/>
              </a:ext>
            </a:extLst>
          </p:cNvPr>
          <p:cNvSpPr/>
          <p:nvPr/>
        </p:nvSpPr>
        <p:spPr>
          <a:xfrm>
            <a:off x="1205881" y="6197242"/>
            <a:ext cx="70385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rgbClr val="0070C0"/>
                </a:solidFill>
              </a:rPr>
              <a:t>https</a:t>
            </a:r>
            <a:r>
              <a:rPr lang="it-IT" sz="2000" b="1" dirty="0">
                <a:solidFill>
                  <a:srgbClr val="0070C0"/>
                </a:solidFill>
              </a:rPr>
              <a:t>://</a:t>
            </a:r>
            <a:r>
              <a:rPr lang="it-IT" sz="2000" b="1" dirty="0" err="1">
                <a:solidFill>
                  <a:srgbClr val="0070C0"/>
                </a:solidFill>
              </a:rPr>
              <a:t>github.com</a:t>
            </a:r>
            <a:r>
              <a:rPr lang="it-IT" sz="2000" b="1" dirty="0">
                <a:solidFill>
                  <a:srgbClr val="0070C0"/>
                </a:solidFill>
              </a:rPr>
              <a:t>/</a:t>
            </a:r>
            <a:r>
              <a:rPr lang="it-IT" sz="2000" b="1" dirty="0" err="1">
                <a:solidFill>
                  <a:srgbClr val="0070C0"/>
                </a:solidFill>
              </a:rPr>
              <a:t>lmassaron</a:t>
            </a:r>
            <a:r>
              <a:rPr lang="it-IT" sz="2000" b="1" dirty="0">
                <a:solidFill>
                  <a:srgbClr val="0070C0"/>
                </a:solidFill>
              </a:rPr>
              <a:t>/</a:t>
            </a:r>
            <a:r>
              <a:rPr lang="it-IT" sz="2000" b="1" dirty="0" err="1">
                <a:solidFill>
                  <a:srgbClr val="0070C0"/>
                </a:solidFill>
              </a:rPr>
              <a:t>deep_learning_for_tabular_data</a:t>
            </a:r>
            <a:endParaRPr lang="it-IT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20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Tabular processor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D41049D-D735-894F-8E88-BB2737A7C4A6}"/>
              </a:ext>
            </a:extLst>
          </p:cNvPr>
          <p:cNvSpPr/>
          <p:nvPr/>
        </p:nvSpPr>
        <p:spPr>
          <a:xfrm>
            <a:off x="467544" y="1340768"/>
            <a:ext cx="8208912" cy="45243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dirty="0" err="1"/>
              <a:t>class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FF0000"/>
                </a:solidFill>
              </a:rPr>
              <a:t>TabularTransformer</a:t>
            </a:r>
            <a:r>
              <a:rPr lang="it-IT" sz="1600" dirty="0"/>
              <a:t>(</a:t>
            </a:r>
            <a:r>
              <a:rPr lang="it-IT" sz="1600" dirty="0" err="1"/>
              <a:t>BaseEstimator</a:t>
            </a:r>
            <a:r>
              <a:rPr lang="it-IT" sz="1600" dirty="0"/>
              <a:t>, </a:t>
            </a:r>
            <a:r>
              <a:rPr lang="it-IT" sz="1600" dirty="0" err="1"/>
              <a:t>TransformerMixin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</a:t>
            </a:r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</a:t>
            </a:r>
            <a:r>
              <a:rPr lang="it-IT" sz="1600" dirty="0" err="1"/>
              <a:t>init</a:t>
            </a:r>
            <a:r>
              <a:rPr lang="it-IT" sz="1600" dirty="0"/>
              <a:t>__(self, </a:t>
            </a:r>
            <a:r>
              <a:rPr lang="it-IT" sz="1600" dirty="0" err="1"/>
              <a:t>numeric</a:t>
            </a:r>
            <a:r>
              <a:rPr lang="it-IT" sz="1600" dirty="0"/>
              <a:t>=list(), </a:t>
            </a:r>
            <a:r>
              <a:rPr lang="it-IT" sz="1600" dirty="0" err="1"/>
              <a:t>ordinal</a:t>
            </a:r>
            <a:r>
              <a:rPr lang="it-IT" sz="1600" dirty="0"/>
              <a:t>=list(), </a:t>
            </a:r>
            <a:r>
              <a:rPr lang="it-IT" sz="1600" dirty="0" err="1"/>
              <a:t>lowcat</a:t>
            </a:r>
            <a:r>
              <a:rPr lang="it-IT" sz="1600" dirty="0"/>
              <a:t>=list(), </a:t>
            </a:r>
            <a:r>
              <a:rPr lang="it-IT" sz="1600" dirty="0" err="1"/>
              <a:t>highcat</a:t>
            </a:r>
            <a:r>
              <a:rPr lang="it-IT" sz="1600" dirty="0"/>
              <a:t>=list()):</a:t>
            </a:r>
          </a:p>
          <a:p>
            <a:pPr>
              <a:buNone/>
            </a:pPr>
            <a:r>
              <a:rPr lang="it-IT" sz="1600" dirty="0"/>
              <a:t>            </a:t>
            </a:r>
            <a:r>
              <a:rPr lang="it-IT" sz="1600" dirty="0" err="1"/>
              <a:t>self.numeric</a:t>
            </a:r>
            <a:r>
              <a:rPr lang="it-IT" sz="1600" dirty="0"/>
              <a:t> = </a:t>
            </a:r>
            <a:r>
              <a:rPr lang="it-IT" sz="1600" dirty="0" err="1"/>
              <a:t>numeric</a:t>
            </a:r>
            <a:endParaRPr lang="it-IT" sz="1600" dirty="0"/>
          </a:p>
          <a:p>
            <a:pPr>
              <a:buNone/>
            </a:pPr>
            <a:r>
              <a:rPr lang="it-IT" sz="1600" dirty="0"/>
              <a:t>            </a:t>
            </a:r>
            <a:r>
              <a:rPr lang="it-IT" sz="1600" dirty="0" err="1"/>
              <a:t>self.ordinal</a:t>
            </a:r>
            <a:r>
              <a:rPr lang="it-IT" sz="1600" dirty="0"/>
              <a:t> = </a:t>
            </a:r>
            <a:r>
              <a:rPr lang="it-IT" sz="1600" dirty="0" err="1"/>
              <a:t>ordinal</a:t>
            </a:r>
            <a:endParaRPr lang="it-IT" sz="1600" dirty="0"/>
          </a:p>
          <a:p>
            <a:pPr>
              <a:buNone/>
            </a:pPr>
            <a:r>
              <a:rPr lang="it-IT" sz="1600" dirty="0"/>
              <a:t>            </a:t>
            </a:r>
            <a:r>
              <a:rPr lang="it-IT" sz="1600" dirty="0" err="1"/>
              <a:t>self.lowcat</a:t>
            </a:r>
            <a:r>
              <a:rPr lang="it-IT" sz="1600" dirty="0"/>
              <a:t>  = </a:t>
            </a:r>
            <a:r>
              <a:rPr lang="it-IT" sz="1600" dirty="0" err="1"/>
              <a:t>lowcat</a:t>
            </a:r>
            <a:endParaRPr lang="it-IT" sz="1600" dirty="0"/>
          </a:p>
          <a:p>
            <a:pPr>
              <a:buNone/>
            </a:pPr>
            <a:r>
              <a:rPr lang="it-IT" sz="1600" dirty="0"/>
              <a:t>            </a:t>
            </a:r>
            <a:r>
              <a:rPr lang="it-IT" sz="1600" dirty="0" err="1"/>
              <a:t>self.highcat</a:t>
            </a:r>
            <a:r>
              <a:rPr lang="it-IT" sz="1600" dirty="0"/>
              <a:t> = </a:t>
            </a:r>
            <a:r>
              <a:rPr lang="it-IT" sz="1600" dirty="0" err="1"/>
              <a:t>highcat</a:t>
            </a:r>
            <a:endParaRPr lang="it-IT" sz="1600" dirty="0"/>
          </a:p>
          <a:p>
            <a:pPr>
              <a:buNone/>
            </a:pPr>
            <a:r>
              <a:rPr lang="it-IT" sz="1600" dirty="0"/>
              <a:t>            …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</a:t>
            </a:r>
            <a:r>
              <a:rPr lang="it-IT" sz="1600" dirty="0" err="1"/>
              <a:t>fit</a:t>
            </a:r>
            <a:r>
              <a:rPr lang="it-IT" sz="1600" dirty="0"/>
              <a:t>(self, X, y=None, **</a:t>
            </a:r>
            <a:r>
              <a:rPr lang="it-IT" sz="1600" dirty="0" err="1"/>
              <a:t>fit_params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        …</a:t>
            </a:r>
            <a:br>
              <a:rPr lang="it-IT" sz="1600" dirty="0"/>
            </a:br>
            <a:endParaRPr lang="it-IT" sz="1600" dirty="0"/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</a:t>
            </a:r>
            <a:r>
              <a:rPr lang="it-IT" sz="1600" dirty="0" err="1"/>
              <a:t>transform</a:t>
            </a:r>
            <a:r>
              <a:rPr lang="it-IT" sz="1600" dirty="0"/>
              <a:t>(self, X, y=None, **</a:t>
            </a:r>
            <a:r>
              <a:rPr lang="it-IT" sz="1600" dirty="0" err="1"/>
              <a:t>fit_params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        …</a:t>
            </a: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</a:t>
            </a:r>
            <a:r>
              <a:rPr lang="it-IT" sz="1600" dirty="0" err="1"/>
              <a:t>fit_transform</a:t>
            </a:r>
            <a:r>
              <a:rPr lang="it-IT" sz="1600" dirty="0"/>
              <a:t>(self, X, y=None, **</a:t>
            </a:r>
            <a:r>
              <a:rPr lang="it-IT" sz="1600" dirty="0" err="1"/>
              <a:t>fit_params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dirty="0" err="1"/>
              <a:t>self.fit</a:t>
            </a:r>
            <a:r>
              <a:rPr lang="it-IT" sz="1600" dirty="0"/>
              <a:t>(X, y, **</a:t>
            </a:r>
            <a:r>
              <a:rPr lang="it-IT" sz="1600" dirty="0" err="1"/>
              <a:t>fit_params</a:t>
            </a:r>
            <a:r>
              <a:rPr lang="it-IT" sz="1600" dirty="0"/>
              <a:t>)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b="1" dirty="0" err="1">
                <a:solidFill>
                  <a:schemeClr val="tx2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 err="1"/>
              <a:t>self.transform</a:t>
            </a:r>
            <a:r>
              <a:rPr lang="it-IT" sz="1600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37247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short recap on the topic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Deep learning is a </a:t>
            </a:r>
            <a:r>
              <a:rPr lang="en-GB" b="1" dirty="0"/>
              <a:t>subset of machine learning</a:t>
            </a:r>
            <a:r>
              <a:rPr lang="en-GB" dirty="0"/>
              <a:t>, which in turn is a </a:t>
            </a:r>
            <a:r>
              <a:rPr lang="en-GB" b="1" dirty="0"/>
              <a:t>subset of artificial intelligence (AI)</a:t>
            </a:r>
            <a:r>
              <a:rPr lang="en-GB" dirty="0"/>
              <a:t>.</a:t>
            </a:r>
          </a:p>
          <a:p>
            <a:r>
              <a:rPr lang="en-GB" dirty="0"/>
              <a:t>Deep learning is just a subset of AI, but it is an important subset. You see deep learning used for a wide number of tasks, but not every task.</a:t>
            </a:r>
          </a:p>
          <a:p>
            <a:r>
              <a:rPr lang="en-GB" b="1" dirty="0"/>
              <a:t>Deep Neural Networks (DNN)</a:t>
            </a:r>
            <a:r>
              <a:rPr lang="en-GB" dirty="0"/>
              <a:t> are the algorithms behind deep learning.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Generator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4670B2A-2C88-2740-8A58-2C8511ABB57C}"/>
              </a:ext>
            </a:extLst>
          </p:cNvPr>
          <p:cNvSpPr/>
          <p:nvPr/>
        </p:nvSpPr>
        <p:spPr>
          <a:xfrm>
            <a:off x="477888" y="1268760"/>
            <a:ext cx="8208912" cy="52629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dirty="0" err="1"/>
              <a:t>class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FF0000"/>
                </a:solidFill>
              </a:rPr>
              <a:t>DataGenerator</a:t>
            </a:r>
            <a:r>
              <a:rPr lang="it-IT" sz="1600" dirty="0"/>
              <a:t>(</a:t>
            </a:r>
            <a:r>
              <a:rPr lang="it-IT" sz="1600" dirty="0" err="1"/>
              <a:t>tf.keras.utils.Sequence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b="1" dirty="0">
                <a:solidFill>
                  <a:schemeClr val="tx2"/>
                </a:solidFill>
              </a:rPr>
              <a:t>   </a:t>
            </a:r>
          </a:p>
          <a:p>
            <a:pPr>
              <a:buNone/>
            </a:pPr>
            <a:r>
              <a:rPr lang="it-IT" sz="1600" b="1" dirty="0">
                <a:solidFill>
                  <a:schemeClr val="tx2"/>
                </a:solidFill>
              </a:rPr>
              <a:t>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</a:t>
            </a:r>
            <a:r>
              <a:rPr lang="it-IT" sz="1600" dirty="0" err="1"/>
              <a:t>init</a:t>
            </a:r>
            <a:r>
              <a:rPr lang="it-IT" sz="1600" dirty="0"/>
              <a:t>__(self, X, y, </a:t>
            </a:r>
            <a:r>
              <a:rPr lang="it-IT" sz="1600" dirty="0" err="1"/>
              <a:t>tabular_transformer</a:t>
            </a:r>
            <a:r>
              <a:rPr lang="it-IT" sz="1600" dirty="0"/>
              <a:t>, </a:t>
            </a:r>
            <a:r>
              <a:rPr lang="it-IT" sz="1600" dirty="0" err="1"/>
              <a:t>batch_size</a:t>
            </a:r>
            <a:r>
              <a:rPr lang="it-IT" sz="1600" dirty="0"/>
              <a:t>=32,  </a:t>
            </a:r>
          </a:p>
          <a:p>
            <a:pPr>
              <a:buNone/>
            </a:pPr>
            <a:r>
              <a:rPr lang="it-IT" sz="1600" dirty="0"/>
              <a:t>	       </a:t>
            </a:r>
            <a:r>
              <a:rPr lang="it-IT" sz="1600" dirty="0" err="1"/>
              <a:t>shuffle</a:t>
            </a:r>
            <a:r>
              <a:rPr lang="it-IT" sz="1600" dirty="0"/>
              <a:t>=False, </a:t>
            </a:r>
            <a:r>
              <a:rPr lang="it-IT" sz="1600" dirty="0" err="1"/>
              <a:t>dict_output</a:t>
            </a:r>
            <a:r>
              <a:rPr lang="it-IT" sz="1600" dirty="0"/>
              <a:t>=False):</a:t>
            </a:r>
          </a:p>
          <a:p>
            <a:pPr>
              <a:buNone/>
            </a:pPr>
            <a:r>
              <a:rPr lang="it-IT" sz="1600" dirty="0"/>
              <a:t>            </a:t>
            </a:r>
            <a:r>
              <a:rPr lang="it-IT" sz="1600" dirty="0" err="1"/>
              <a:t>self.tbt</a:t>
            </a:r>
            <a:r>
              <a:rPr lang="it-IT" sz="1600" dirty="0"/>
              <a:t> = </a:t>
            </a:r>
            <a:r>
              <a:rPr lang="it-IT" sz="1600" dirty="0" err="1"/>
              <a:t>tabular_transformer</a:t>
            </a:r>
            <a:endParaRPr lang="it-IT" sz="1600" dirty="0"/>
          </a:p>
          <a:p>
            <a:pPr>
              <a:buNone/>
            </a:pPr>
            <a:r>
              <a:rPr lang="it-IT" sz="1600" dirty="0"/>
              <a:t>	…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__iter__(self):</a:t>
            </a:r>
          </a:p>
          <a:p>
            <a:pPr>
              <a:buNone/>
            </a:pPr>
            <a:r>
              <a:rPr lang="it-IT" sz="1600" dirty="0"/>
              <a:t>	…</a:t>
            </a:r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</a:t>
            </a:r>
            <a:r>
              <a:rPr lang="it-IT" sz="1600" dirty="0" err="1"/>
              <a:t>next</a:t>
            </a:r>
            <a:r>
              <a:rPr lang="it-IT" sz="1600" dirty="0"/>
              <a:t>__(self):</a:t>
            </a:r>
          </a:p>
          <a:p>
            <a:pPr>
              <a:buNone/>
            </a:pPr>
            <a:r>
              <a:rPr lang="it-IT" sz="1600" dirty="0"/>
              <a:t>        	…</a:t>
            </a:r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__call__(self):</a:t>
            </a:r>
          </a:p>
          <a:p>
            <a:pPr>
              <a:buNone/>
            </a:pPr>
            <a:r>
              <a:rPr lang="it-IT" sz="1600" dirty="0"/>
              <a:t>        	…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</a:t>
            </a:r>
            <a:r>
              <a:rPr lang="it-IT" sz="1600" dirty="0" err="1"/>
              <a:t>data_generation</a:t>
            </a:r>
            <a:r>
              <a:rPr lang="it-IT" sz="1600" dirty="0"/>
              <a:t>(self, </a:t>
            </a:r>
            <a:r>
              <a:rPr lang="it-IT" sz="1600" dirty="0" err="1"/>
              <a:t>selection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b="1" dirty="0" err="1">
                <a:solidFill>
                  <a:schemeClr val="tx2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 err="1"/>
              <a:t>self.tbt.transform</a:t>
            </a:r>
            <a:r>
              <a:rPr lang="it-IT" sz="1600" dirty="0"/>
              <a:t>(</a:t>
            </a:r>
            <a:r>
              <a:rPr lang="it-IT" sz="1600" dirty="0" err="1"/>
              <a:t>self.X.iloc</a:t>
            </a:r>
            <a:r>
              <a:rPr lang="it-IT" sz="1600" dirty="0"/>
              <a:t>[</a:t>
            </a:r>
            <a:r>
              <a:rPr lang="it-IT" sz="1600" dirty="0" err="1"/>
              <a:t>selection</a:t>
            </a:r>
            <a:r>
              <a:rPr lang="it-IT" sz="1600" dirty="0"/>
              <a:t>, :]), </a:t>
            </a:r>
            <a:r>
              <a:rPr lang="it-IT" sz="1600" dirty="0" err="1"/>
              <a:t>self.y</a:t>
            </a:r>
            <a:r>
              <a:rPr lang="it-IT" sz="1600" dirty="0"/>
              <a:t>[</a:t>
            </a:r>
            <a:r>
              <a:rPr lang="it-IT" sz="1600" dirty="0" err="1"/>
              <a:t>selection</a:t>
            </a:r>
            <a:r>
              <a:rPr lang="it-IT" sz="1600" dirty="0"/>
              <a:t>]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</a:t>
            </a:r>
            <a:r>
              <a:rPr lang="it-IT" sz="1600" dirty="0" err="1"/>
              <a:t>getitem</a:t>
            </a:r>
            <a:r>
              <a:rPr lang="it-IT" sz="1600" dirty="0"/>
              <a:t>__(self, </a:t>
            </a:r>
            <a:r>
              <a:rPr lang="it-IT" sz="1600" dirty="0" err="1"/>
              <a:t>index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dirty="0" err="1"/>
              <a:t>indexes</a:t>
            </a:r>
            <a:r>
              <a:rPr lang="it-IT" sz="1600" dirty="0"/>
              <a:t> = </a:t>
            </a:r>
            <a:r>
              <a:rPr lang="it-IT" sz="1600" dirty="0" err="1"/>
              <a:t>self.indexes</a:t>
            </a:r>
            <a:r>
              <a:rPr lang="it-IT" sz="1600" dirty="0"/>
              <a:t>[</a:t>
            </a:r>
            <a:r>
              <a:rPr lang="it-IT" sz="1600" dirty="0" err="1"/>
              <a:t>index</a:t>
            </a:r>
            <a:r>
              <a:rPr lang="it-IT" sz="1600" dirty="0"/>
              <a:t>*</a:t>
            </a:r>
            <a:r>
              <a:rPr lang="it-IT" sz="1600" dirty="0" err="1"/>
              <a:t>self.batch_size</a:t>
            </a:r>
            <a:r>
              <a:rPr lang="it-IT" sz="1600" dirty="0"/>
              <a:t>:(index+1)*</a:t>
            </a:r>
            <a:r>
              <a:rPr lang="it-IT" sz="1600" dirty="0" err="1"/>
              <a:t>self.batch_size</a:t>
            </a:r>
            <a:r>
              <a:rPr lang="it-IT" sz="1600" dirty="0"/>
              <a:t>]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dirty="0" err="1"/>
              <a:t>samples</a:t>
            </a:r>
            <a:r>
              <a:rPr lang="it-IT" sz="1600" dirty="0"/>
              <a:t>, </a:t>
            </a:r>
            <a:r>
              <a:rPr lang="it-IT" sz="1600" dirty="0" err="1"/>
              <a:t>labels</a:t>
            </a:r>
            <a:r>
              <a:rPr lang="it-IT" sz="1600" dirty="0"/>
              <a:t> = self.__</a:t>
            </a:r>
            <a:r>
              <a:rPr lang="it-IT" sz="1600" dirty="0" err="1"/>
              <a:t>data_generation</a:t>
            </a:r>
            <a:r>
              <a:rPr lang="it-IT" sz="1600" dirty="0"/>
              <a:t>(</a:t>
            </a:r>
            <a:r>
              <a:rPr lang="it-IT" sz="1600" dirty="0" err="1"/>
              <a:t>indexes</a:t>
            </a:r>
            <a:r>
              <a:rPr lang="it-IT" sz="1600" dirty="0"/>
              <a:t>)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b="1" dirty="0" err="1">
                <a:solidFill>
                  <a:schemeClr val="tx2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 err="1"/>
              <a:t>samples</a:t>
            </a:r>
            <a:r>
              <a:rPr lang="it-IT" sz="1600" dirty="0"/>
              <a:t>, </a:t>
            </a:r>
            <a:r>
              <a:rPr lang="it-IT" sz="1600" dirty="0" err="1"/>
              <a:t>labels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820660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tf.data</a:t>
            </a:r>
            <a:endParaRPr lang="en-GB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FDC6FA4-9215-F947-83AD-DF9686C8396F}"/>
              </a:ext>
            </a:extLst>
          </p:cNvPr>
          <p:cNvSpPr/>
          <p:nvPr/>
        </p:nvSpPr>
        <p:spPr>
          <a:xfrm>
            <a:off x="467544" y="1556792"/>
            <a:ext cx="8208912" cy="32932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tensorflow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chemeClr val="tx2"/>
                </a:solidFill>
              </a:rPr>
              <a:t>as</a:t>
            </a:r>
            <a:r>
              <a:rPr lang="it-IT" sz="1600" dirty="0"/>
              <a:t> </a:t>
            </a:r>
            <a:r>
              <a:rPr lang="it-IT" sz="1600" dirty="0" err="1"/>
              <a:t>tf</a:t>
            </a:r>
            <a:endParaRPr lang="it-IT" sz="1600" dirty="0"/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 err="1"/>
              <a:t>tb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TabularTransformer</a:t>
            </a:r>
            <a:r>
              <a:rPr lang="it-IT" sz="1600" dirty="0"/>
              <a:t>(</a:t>
            </a:r>
            <a:r>
              <a:rPr lang="it-IT" sz="1600" dirty="0" err="1"/>
              <a:t>numeric</a:t>
            </a:r>
            <a:r>
              <a:rPr lang="it-IT" sz="1600" dirty="0"/>
              <a:t>=</a:t>
            </a:r>
            <a:r>
              <a:rPr lang="it-IT" sz="1600" dirty="0" err="1"/>
              <a:t>num_cols</a:t>
            </a:r>
            <a:r>
              <a:rPr lang="it-IT" sz="1600" dirty="0"/>
              <a:t>, </a:t>
            </a:r>
            <a:r>
              <a:rPr lang="it-IT" sz="1600" dirty="0" err="1"/>
              <a:t>lowcat</a:t>
            </a:r>
            <a:r>
              <a:rPr lang="it-IT" sz="1600" dirty="0"/>
              <a:t>=</a:t>
            </a:r>
            <a:r>
              <a:rPr lang="it-IT" sz="1600" dirty="0" err="1"/>
              <a:t>lcat_cols</a:t>
            </a:r>
            <a:r>
              <a:rPr lang="it-IT" sz="1600" dirty="0"/>
              <a:t>,  </a:t>
            </a:r>
            <a:r>
              <a:rPr lang="it-IT" sz="1600" dirty="0" err="1"/>
              <a:t>highcat</a:t>
            </a:r>
            <a:r>
              <a:rPr lang="it-IT" sz="1600" dirty="0"/>
              <a:t>=</a:t>
            </a:r>
            <a:r>
              <a:rPr lang="it-IT" sz="1600" dirty="0" err="1"/>
              <a:t>hcat_cols</a:t>
            </a:r>
            <a:r>
              <a:rPr lang="it-IT" sz="1600" dirty="0"/>
              <a:t>)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 err="1"/>
              <a:t>tb.fit</a:t>
            </a:r>
            <a:r>
              <a:rPr lang="it-IT" sz="1600" dirty="0"/>
              <a:t>(X)</a:t>
            </a:r>
          </a:p>
          <a:p>
            <a:pPr>
              <a:buNone/>
            </a:pPr>
            <a:r>
              <a:rPr lang="it-IT" sz="1600" dirty="0" err="1"/>
              <a:t>sizes</a:t>
            </a:r>
            <a:r>
              <a:rPr lang="it-IT" sz="1600" dirty="0"/>
              <a:t>=</a:t>
            </a:r>
            <a:r>
              <a:rPr lang="it-IT" sz="1600" dirty="0" err="1"/>
              <a:t>tb.shape</a:t>
            </a:r>
            <a:r>
              <a:rPr lang="it-IT" sz="1600" dirty="0"/>
              <a:t>(X)</a:t>
            </a:r>
          </a:p>
          <a:p>
            <a:pPr>
              <a:buNone/>
            </a:pPr>
            <a:r>
              <a:rPr lang="it-IT" sz="1600" dirty="0" err="1"/>
              <a:t>print</a:t>
            </a:r>
            <a:r>
              <a:rPr lang="it-IT" sz="1600" dirty="0"/>
              <a:t>(</a:t>
            </a:r>
            <a:r>
              <a:rPr lang="it-IT" sz="1600" dirty="0" err="1"/>
              <a:t>f"output</a:t>
            </a:r>
            <a:r>
              <a:rPr lang="it-IT" sz="1600" dirty="0"/>
              <a:t> </a:t>
            </a:r>
            <a:r>
              <a:rPr lang="it-IT" sz="1600" dirty="0" err="1"/>
              <a:t>dimensionality</a:t>
            </a:r>
            <a:r>
              <a:rPr lang="it-IT" sz="1600" dirty="0"/>
              <a:t>: {</a:t>
            </a:r>
            <a:r>
              <a:rPr lang="it-IT" sz="1600" dirty="0" err="1"/>
              <a:t>sizes</a:t>
            </a:r>
            <a:r>
              <a:rPr lang="it-IT" sz="1600" dirty="0"/>
              <a:t>}")</a:t>
            </a:r>
          </a:p>
          <a:p>
            <a:pPr>
              <a:buNone/>
            </a:pPr>
            <a:r>
              <a:rPr lang="it-IT" sz="1600" dirty="0"/>
              <a:t>    </a:t>
            </a:r>
          </a:p>
          <a:p>
            <a:pPr>
              <a:buNone/>
            </a:pPr>
            <a:r>
              <a:rPr lang="it-IT" sz="1600" dirty="0" err="1"/>
              <a:t>training_generator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DataGenerator</a:t>
            </a:r>
            <a:r>
              <a:rPr lang="it-IT" sz="1600" dirty="0"/>
              <a:t>(X, y, </a:t>
            </a:r>
            <a:r>
              <a:rPr lang="it-IT" sz="1600" dirty="0" err="1"/>
              <a:t>tabular_transformer</a:t>
            </a:r>
            <a:r>
              <a:rPr lang="it-IT" sz="1600" dirty="0"/>
              <a:t>=</a:t>
            </a:r>
            <a:r>
              <a:rPr lang="it-IT" sz="1600" dirty="0" err="1"/>
              <a:t>tb</a:t>
            </a:r>
            <a:r>
              <a:rPr lang="it-IT" sz="1600" dirty="0"/>
              <a:t>,</a:t>
            </a:r>
          </a:p>
          <a:p>
            <a:pPr>
              <a:buNone/>
            </a:pPr>
            <a:r>
              <a:rPr lang="it-IT" sz="1600" dirty="0"/>
              <a:t>        			      </a:t>
            </a:r>
            <a:r>
              <a:rPr lang="it-IT" sz="1600" dirty="0" err="1"/>
              <a:t>batch_size</a:t>
            </a:r>
            <a:r>
              <a:rPr lang="it-IT" sz="1600" dirty="0"/>
              <a:t>=10, </a:t>
            </a:r>
            <a:r>
              <a:rPr lang="it-IT" sz="1600" dirty="0" err="1"/>
              <a:t>shuffle</a:t>
            </a:r>
            <a:r>
              <a:rPr lang="it-IT" sz="1600" dirty="0"/>
              <a:t>=True, </a:t>
            </a:r>
            <a:r>
              <a:rPr lang="it-IT" sz="1600" dirty="0" err="1"/>
              <a:t>dict_output</a:t>
            </a:r>
            <a:r>
              <a:rPr lang="it-IT" sz="1600" dirty="0"/>
              <a:t>=True)</a:t>
            </a:r>
          </a:p>
          <a:p>
            <a:pPr>
              <a:buNone/>
            </a:pPr>
            <a:r>
              <a:rPr lang="it-IT" sz="1600" dirty="0"/>
              <a:t>    </a:t>
            </a:r>
          </a:p>
          <a:p>
            <a:pPr>
              <a:buNone/>
            </a:pPr>
            <a:r>
              <a:rPr lang="it-IT" sz="1600" dirty="0" err="1"/>
              <a:t>dataset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tf.data.Dataset.from_generator</a:t>
            </a:r>
            <a:r>
              <a:rPr lang="it-IT" sz="1600" dirty="0"/>
              <a:t>(</a:t>
            </a:r>
            <a:r>
              <a:rPr lang="it-IT" sz="1600" dirty="0" err="1"/>
              <a:t>training_generator</a:t>
            </a:r>
            <a:r>
              <a:rPr lang="it-IT" sz="1600" dirty="0"/>
              <a:t>,</a:t>
            </a:r>
          </a:p>
          <a:p>
            <a:pPr>
              <a:buNone/>
            </a:pPr>
            <a:r>
              <a:rPr lang="it-IT" sz="1600" dirty="0"/>
              <a:t>                                                     </a:t>
            </a:r>
            <a:r>
              <a:rPr lang="it-IT" sz="1600" dirty="0" err="1"/>
              <a:t>output_types</a:t>
            </a:r>
            <a:r>
              <a:rPr lang="it-IT" sz="1600" dirty="0"/>
              <a:t>=({"input_0": tf.float32,  "input_1": tf.int32},  tf.int32)) </a:t>
            </a:r>
          </a:p>
        </p:txBody>
      </p:sp>
    </p:spTree>
    <p:extLst>
      <p:ext uri="{BB962C8B-B14F-4D97-AF65-F5344CB8AC3E}">
        <p14:creationId xmlns:p14="http://schemas.microsoft.com/office/powerpoint/2010/main" val="2250970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architectures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white and purple printer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525000" cy="6353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the right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567333"/>
            <a:ext cx="8363272" cy="4525963"/>
          </a:xfrm>
        </p:spPr>
        <p:txBody>
          <a:bodyPr>
            <a:noAutofit/>
          </a:bodyPr>
          <a:lstStyle/>
          <a:p>
            <a:r>
              <a:rPr lang="en-GB" sz="2800" dirty="0"/>
              <a:t>Start small, try first a shallow layer with linear activations</a:t>
            </a:r>
          </a:p>
          <a:p>
            <a:r>
              <a:rPr lang="en-GB" sz="2800" dirty="0"/>
              <a:t>Then try adding non linearity (</a:t>
            </a:r>
            <a:r>
              <a:rPr lang="en-GB" sz="2800" dirty="0" err="1"/>
              <a:t>relu</a:t>
            </a:r>
            <a:r>
              <a:rPr lang="en-GB" sz="2800" dirty="0"/>
              <a:t>, leaky </a:t>
            </a:r>
            <a:r>
              <a:rPr lang="en-GB" sz="2800" dirty="0" err="1"/>
              <a:t>relu</a:t>
            </a:r>
            <a:r>
              <a:rPr lang="en-GB" sz="2800" dirty="0"/>
              <a:t>, </a:t>
            </a:r>
            <a:r>
              <a:rPr lang="en-GB" sz="2800" dirty="0" err="1"/>
              <a:t>elu</a:t>
            </a:r>
            <a:r>
              <a:rPr lang="en-GB" sz="2800" dirty="0"/>
              <a:t>, </a:t>
            </a:r>
            <a:r>
              <a:rPr lang="en-GB" sz="2800" dirty="0" err="1"/>
              <a:t>selu</a:t>
            </a:r>
            <a:r>
              <a:rPr lang="en-GB" sz="2800" dirty="0"/>
              <a:t>, </a:t>
            </a:r>
            <a:r>
              <a:rPr lang="en-GB" sz="2800" dirty="0" err="1"/>
              <a:t>gelu</a:t>
            </a:r>
            <a:r>
              <a:rPr lang="en-GB" sz="2800" dirty="0"/>
              <a:t>)</a:t>
            </a:r>
          </a:p>
          <a:p>
            <a:r>
              <a:rPr lang="en-GB" sz="2800" dirty="0"/>
              <a:t>Try stacking more layers (2 to 3 at first, then more)</a:t>
            </a:r>
          </a:p>
          <a:p>
            <a:r>
              <a:rPr lang="en-GB" sz="2800" dirty="0"/>
              <a:t>Filter inputs using </a:t>
            </a:r>
            <a:r>
              <a:rPr lang="en-GB" sz="2800" dirty="0" err="1"/>
              <a:t>BatchNormalization</a:t>
            </a:r>
            <a:endParaRPr lang="en-GB" sz="2800" dirty="0"/>
          </a:p>
          <a:p>
            <a:r>
              <a:rPr lang="en-GB" sz="2800" dirty="0"/>
              <a:t>Use dropout to control overfitting (but remember it doesn’t get along with batch normalization) or, if you are using a shallow architecture, L2 regularization.</a:t>
            </a:r>
          </a:p>
          <a:p>
            <a:r>
              <a:rPr lang="en-GB" sz="2800" dirty="0"/>
              <a:t>Embed the logic you devise into a parametric function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755576" y="5805264"/>
            <a:ext cx="8064896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example</a:t>
            </a:r>
          </a:p>
        </p:txBody>
      </p:sp>
      <p:pic>
        <p:nvPicPr>
          <p:cNvPr id="43010" name="Picture 2" descr="https://storage.googleapis.com/kaggle-competitions/kaggle/3338/media/gat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40768"/>
            <a:ext cx="8229600" cy="1596044"/>
          </a:xfrm>
          <a:prstGeom prst="rect">
            <a:avLst/>
          </a:prstGeom>
          <a:noFill/>
        </p:spPr>
      </p:pic>
      <p:sp>
        <p:nvSpPr>
          <p:cNvPr id="7" name="Segnaposto contenuto 2"/>
          <p:cNvSpPr txBox="1">
            <a:spLocks/>
          </p:cNvSpPr>
          <p:nvPr/>
        </p:nvSpPr>
        <p:spPr>
          <a:xfrm>
            <a:off x="446856" y="3068960"/>
            <a:ext cx="8229600" cy="2913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Based on the Kaggle competition, “</a:t>
            </a:r>
            <a:r>
              <a:rPr lang="it-IT" sz="3200" i="1" dirty="0" err="1"/>
              <a:t>Amazon.com</a:t>
            </a:r>
            <a:r>
              <a:rPr lang="it-IT" sz="3200" i="1" dirty="0"/>
              <a:t> - </a:t>
            </a:r>
            <a:r>
              <a:rPr lang="it-IT" sz="3200" i="1" dirty="0" err="1"/>
              <a:t>Employee</a:t>
            </a:r>
            <a:r>
              <a:rPr lang="it-IT" sz="3200" i="1" dirty="0"/>
              <a:t> Access Challenge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”, a competition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notable for the high cardinality variables involved,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example compares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development and performances of a GBM model built with the </a:t>
            </a:r>
            <a:r>
              <a:rPr kumimoji="0" lang="en-GB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CatBoost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algorithm and a deep neural network for tabular data.</a:t>
            </a:r>
          </a:p>
        </p:txBody>
      </p:sp>
      <p:sp>
        <p:nvSpPr>
          <p:cNvPr id="5" name="Rettangolo 4"/>
          <p:cNvSpPr/>
          <p:nvPr/>
        </p:nvSpPr>
        <p:spPr>
          <a:xfrm>
            <a:off x="899592" y="5909210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2000" b="1" dirty="0">
                <a:hlinkClick r:id="rId3"/>
              </a:rPr>
              <a:t>https://www.kaggle.com/lucamassaron/deep-learning-for-tabular-data</a:t>
            </a:r>
            <a:endParaRPr lang="it-IT" sz="2000" b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peek at the used DNN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ttangolo 5"/>
          <p:cNvSpPr/>
          <p:nvPr/>
        </p:nvSpPr>
        <p:spPr>
          <a:xfrm>
            <a:off x="467544" y="1232168"/>
            <a:ext cx="8208912" cy="52629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def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0000"/>
                </a:solidFill>
              </a:rPr>
              <a:t>tabular_dnn</a:t>
            </a:r>
            <a:r>
              <a:rPr lang="en-US" sz="1600" dirty="0"/>
              <a:t>(</a:t>
            </a:r>
            <a:r>
              <a:rPr lang="en-US" sz="1600" dirty="0" err="1"/>
              <a:t>numeric_variables</a:t>
            </a:r>
            <a:r>
              <a:rPr lang="en-US" sz="1600" dirty="0"/>
              <a:t>, </a:t>
            </a:r>
            <a:r>
              <a:rPr lang="en-US" sz="1600" dirty="0" err="1"/>
              <a:t>categorical_variables</a:t>
            </a:r>
            <a:r>
              <a:rPr lang="en-US" sz="1600" dirty="0"/>
              <a:t>, </a:t>
            </a:r>
            <a:r>
              <a:rPr lang="en-US" sz="1600" dirty="0" err="1"/>
              <a:t>categorical_counts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                   </a:t>
            </a:r>
            <a:r>
              <a:rPr lang="en-US" sz="1600" dirty="0" err="1"/>
              <a:t>feature_selection_dropout</a:t>
            </a:r>
            <a:r>
              <a:rPr lang="en-US" sz="1600" dirty="0"/>
              <a:t>=0.2, </a:t>
            </a:r>
            <a:r>
              <a:rPr lang="en-US" sz="1600" dirty="0" err="1"/>
              <a:t>categorical_dropout</a:t>
            </a:r>
            <a:r>
              <a:rPr lang="en-US" sz="1600" dirty="0"/>
              <a:t>=0.1,</a:t>
            </a:r>
          </a:p>
          <a:p>
            <a:r>
              <a:rPr lang="en-US" sz="1600" dirty="0"/>
              <a:t>                               </a:t>
            </a:r>
            <a:r>
              <a:rPr lang="en-US" sz="1600" dirty="0" err="1"/>
              <a:t>first_dense</a:t>
            </a:r>
            <a:r>
              <a:rPr lang="en-US" sz="1600" dirty="0"/>
              <a:t> = 256, </a:t>
            </a:r>
            <a:r>
              <a:rPr lang="en-US" sz="1600" dirty="0" err="1"/>
              <a:t>second_dense</a:t>
            </a:r>
            <a:r>
              <a:rPr lang="en-US" sz="1600" dirty="0"/>
              <a:t> = 256, </a:t>
            </a:r>
            <a:r>
              <a:rPr lang="en-US" sz="1600" dirty="0" err="1"/>
              <a:t>dense_dropout</a:t>
            </a:r>
            <a:r>
              <a:rPr lang="en-US" sz="1600" dirty="0"/>
              <a:t> = 0.2, ):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numerical_inputs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7030A0"/>
                </a:solidFill>
              </a:rPr>
              <a:t>Input</a:t>
            </a:r>
            <a:r>
              <a:rPr lang="en-US" sz="1600" dirty="0"/>
              <a:t>(shape=(</a:t>
            </a:r>
            <a:r>
              <a:rPr lang="en-US" sz="1600" dirty="0" err="1"/>
              <a:t>len</a:t>
            </a:r>
            <a:r>
              <a:rPr lang="en-US" sz="1600" dirty="0"/>
              <a:t>(</a:t>
            </a:r>
            <a:r>
              <a:rPr lang="en-US" sz="1600" dirty="0" err="1"/>
              <a:t>numeric_variables</a:t>
            </a:r>
            <a:r>
              <a:rPr lang="en-US" sz="1600" dirty="0"/>
              <a:t>),))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numerical_normalization</a:t>
            </a:r>
            <a:r>
              <a:rPr lang="en-US" sz="1600" dirty="0"/>
              <a:t> = </a:t>
            </a:r>
            <a:r>
              <a:rPr lang="en-US" sz="1600" dirty="0" err="1">
                <a:solidFill>
                  <a:srgbClr val="7030A0"/>
                </a:solidFill>
              </a:rPr>
              <a:t>BatchNormalization</a:t>
            </a:r>
            <a:r>
              <a:rPr lang="en-US" sz="1600" dirty="0"/>
              <a:t>()(</a:t>
            </a:r>
            <a:r>
              <a:rPr lang="en-US" sz="1600" dirty="0" err="1"/>
              <a:t>numerical_inputs</a:t>
            </a:r>
            <a:r>
              <a:rPr lang="en-US" sz="1600" dirty="0"/>
              <a:t>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numerical_feature_selection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7030A0"/>
                </a:solidFill>
              </a:rPr>
              <a:t>Dropout</a:t>
            </a:r>
            <a:r>
              <a:rPr lang="en-US" sz="1600" dirty="0"/>
              <a:t>(</a:t>
            </a:r>
            <a:r>
              <a:rPr lang="en-US" sz="1600" dirty="0" err="1"/>
              <a:t>feature_selection_dropout</a:t>
            </a:r>
            <a:r>
              <a:rPr lang="en-US" sz="1600" dirty="0"/>
              <a:t>)(</a:t>
            </a:r>
            <a:r>
              <a:rPr lang="en-US" sz="1600" dirty="0" err="1"/>
              <a:t>numerical_normalization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/>
              <a:t>categorical_inputs</a:t>
            </a:r>
            <a:r>
              <a:rPr lang="en-US" sz="1600" dirty="0"/>
              <a:t> = []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categorical_embeddings</a:t>
            </a:r>
            <a:r>
              <a:rPr lang="en-US" sz="1600" dirty="0"/>
              <a:t> = []</a:t>
            </a:r>
          </a:p>
          <a:p>
            <a:r>
              <a:rPr lang="en-US" sz="1600" dirty="0"/>
              <a:t>    </a:t>
            </a:r>
            <a:r>
              <a:rPr lang="en-US" sz="1600" b="1" dirty="0">
                <a:solidFill>
                  <a:schemeClr val="tx2"/>
                </a:solidFill>
              </a:rPr>
              <a:t>for</a:t>
            </a:r>
            <a:r>
              <a:rPr lang="en-US" sz="1600" dirty="0"/>
              <a:t> category </a:t>
            </a:r>
            <a:r>
              <a:rPr lang="en-US" sz="1600" b="1" dirty="0">
                <a:solidFill>
                  <a:schemeClr val="tx2"/>
                </a:solidFill>
              </a:rPr>
              <a:t>in</a:t>
            </a:r>
            <a:r>
              <a:rPr lang="en-US" sz="1600" dirty="0"/>
              <a:t>  </a:t>
            </a:r>
            <a:r>
              <a:rPr lang="en-US" sz="1600" dirty="0" err="1"/>
              <a:t>categorical_variables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categorical_inputs.append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7030A0"/>
                </a:solidFill>
              </a:rPr>
              <a:t>Input(</a:t>
            </a:r>
            <a:r>
              <a:rPr lang="en-US" sz="1600" dirty="0"/>
              <a:t>shape=[1], name=category))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category_counts</a:t>
            </a:r>
            <a:r>
              <a:rPr lang="en-US" sz="1600" dirty="0"/>
              <a:t> = </a:t>
            </a:r>
            <a:r>
              <a:rPr lang="en-US" sz="1600" dirty="0" err="1"/>
              <a:t>categorical_counts</a:t>
            </a:r>
            <a:r>
              <a:rPr lang="en-US" sz="1600" dirty="0"/>
              <a:t>[category]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categorical_embeddings.append</a:t>
            </a:r>
            <a:r>
              <a:rPr lang="en-US" sz="1600" dirty="0"/>
              <a:t>(</a:t>
            </a:r>
          </a:p>
          <a:p>
            <a:r>
              <a:rPr lang="en-US" sz="1600" dirty="0"/>
              <a:t>            </a:t>
            </a:r>
            <a:r>
              <a:rPr lang="en-US" sz="1600" dirty="0">
                <a:solidFill>
                  <a:srgbClr val="7030A0"/>
                </a:solidFill>
              </a:rPr>
              <a:t>Embedding</a:t>
            </a:r>
            <a:r>
              <a:rPr lang="en-US" sz="1600" dirty="0"/>
              <a:t>(category_counts+1, </a:t>
            </a:r>
          </a:p>
          <a:p>
            <a:r>
              <a:rPr lang="en-US" sz="1600" dirty="0"/>
              <a:t>                                  </a:t>
            </a:r>
            <a:r>
              <a:rPr lang="en-US" sz="1600" dirty="0" err="1"/>
              <a:t>int</a:t>
            </a:r>
            <a:r>
              <a:rPr lang="en-US" sz="1600" dirty="0"/>
              <a:t>(np.log1p(</a:t>
            </a:r>
            <a:r>
              <a:rPr lang="en-US" sz="1600" dirty="0" err="1"/>
              <a:t>category_counts</a:t>
            </a:r>
            <a:r>
              <a:rPr lang="en-US" sz="1600" dirty="0"/>
              <a:t>)+1), </a:t>
            </a:r>
          </a:p>
          <a:p>
            <a:r>
              <a:rPr lang="en-US" sz="1600" dirty="0"/>
              <a:t>                                  name = category + "_embed")(</a:t>
            </a:r>
            <a:r>
              <a:rPr lang="en-US" sz="1600" dirty="0" err="1"/>
              <a:t>categorical_inputs</a:t>
            </a:r>
            <a:r>
              <a:rPr lang="en-US" sz="1600" dirty="0"/>
              <a:t>[-1]))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/>
              <a:t>categorical_logits</a:t>
            </a:r>
            <a:r>
              <a:rPr lang="en-US" sz="1600" dirty="0"/>
              <a:t> = Concatenate()(</a:t>
            </a:r>
          </a:p>
          <a:p>
            <a:r>
              <a:rPr lang="en-US" sz="1600" dirty="0"/>
              <a:t>                [Flatten()(SpatialDropout1D(</a:t>
            </a:r>
            <a:r>
              <a:rPr lang="en-US" sz="1600" dirty="0" err="1"/>
              <a:t>categorical_dropout</a:t>
            </a:r>
            <a:r>
              <a:rPr lang="en-US" sz="1600" dirty="0"/>
              <a:t>)(</a:t>
            </a:r>
            <a:r>
              <a:rPr lang="en-US" sz="1600" dirty="0" err="1"/>
              <a:t>cat_emb</a:t>
            </a:r>
            <a:r>
              <a:rPr lang="en-US" sz="1600" dirty="0"/>
              <a:t>)) </a:t>
            </a:r>
          </a:p>
          <a:p>
            <a:r>
              <a:rPr lang="en-US" sz="1600" dirty="0"/>
              <a:t>                                                                 </a:t>
            </a:r>
            <a:r>
              <a:rPr lang="en-US" sz="1600" b="1" dirty="0">
                <a:solidFill>
                  <a:schemeClr val="tx2"/>
                </a:solidFill>
              </a:rPr>
              <a:t>for</a:t>
            </a:r>
            <a:r>
              <a:rPr lang="en-US" sz="1600" dirty="0"/>
              <a:t> </a:t>
            </a:r>
            <a:r>
              <a:rPr lang="en-US" sz="1600" dirty="0" err="1"/>
              <a:t>cat_emb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in</a:t>
            </a:r>
            <a:r>
              <a:rPr lang="en-US" sz="1600" dirty="0"/>
              <a:t> </a:t>
            </a:r>
            <a:r>
              <a:rPr lang="en-US" sz="1600" dirty="0" err="1"/>
              <a:t>categorical_embeddings</a:t>
            </a:r>
            <a:r>
              <a:rPr lang="en-US" sz="1600" dirty="0"/>
              <a:t>])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peek at the used DNN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Rettangolo 5"/>
          <p:cNvSpPr/>
          <p:nvPr/>
        </p:nvSpPr>
        <p:spPr>
          <a:xfrm>
            <a:off x="467544" y="1582921"/>
            <a:ext cx="8208912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    x = </a:t>
            </a:r>
            <a:r>
              <a:rPr lang="en-US" sz="1600" dirty="0">
                <a:solidFill>
                  <a:srgbClr val="7030A0"/>
                </a:solidFill>
              </a:rPr>
              <a:t>concatenate</a:t>
            </a:r>
            <a:r>
              <a:rPr lang="en-US" sz="1600" dirty="0"/>
              <a:t>([</a:t>
            </a:r>
            <a:r>
              <a:rPr lang="en-US" sz="1600" dirty="0" err="1"/>
              <a:t>numerical_feature_selection</a:t>
            </a:r>
            <a:r>
              <a:rPr lang="en-US" sz="1600" dirty="0"/>
              <a:t>, </a:t>
            </a:r>
            <a:r>
              <a:rPr lang="en-US" sz="1600" dirty="0" err="1"/>
              <a:t>categorical_logits</a:t>
            </a:r>
            <a:r>
              <a:rPr lang="en-US" sz="1600" dirty="0"/>
              <a:t>])</a:t>
            </a:r>
          </a:p>
          <a:p>
            <a:r>
              <a:rPr lang="en-US" sz="1600" dirty="0"/>
              <a:t>    x = </a:t>
            </a:r>
            <a:r>
              <a:rPr lang="en-US" sz="1600" dirty="0">
                <a:solidFill>
                  <a:srgbClr val="7030A0"/>
                </a:solidFill>
              </a:rPr>
              <a:t>Dense</a:t>
            </a:r>
            <a:r>
              <a:rPr lang="en-US" sz="1600" dirty="0"/>
              <a:t>(</a:t>
            </a:r>
            <a:r>
              <a:rPr lang="en-US" sz="1600" dirty="0" err="1"/>
              <a:t>first_dense</a:t>
            </a:r>
            <a:r>
              <a:rPr lang="en-US" sz="1600" dirty="0"/>
              <a:t>, activation=‘</a:t>
            </a:r>
            <a:r>
              <a:rPr lang="en-US" sz="1600" dirty="0" err="1"/>
              <a:t>gelu</a:t>
            </a:r>
            <a:r>
              <a:rPr lang="en-US" sz="1600" dirty="0"/>
              <a:t>’)(x)</a:t>
            </a:r>
          </a:p>
          <a:p>
            <a:r>
              <a:rPr lang="en-US" sz="1600" dirty="0"/>
              <a:t>    x = </a:t>
            </a:r>
            <a:r>
              <a:rPr lang="en-US" sz="1600" dirty="0">
                <a:solidFill>
                  <a:srgbClr val="7030A0"/>
                </a:solidFill>
              </a:rPr>
              <a:t>Dropout</a:t>
            </a:r>
            <a:r>
              <a:rPr lang="en-US" sz="1600" dirty="0"/>
              <a:t>(</a:t>
            </a:r>
            <a:r>
              <a:rPr lang="en-US" sz="1600" dirty="0" err="1"/>
              <a:t>dense_dropout</a:t>
            </a:r>
            <a:r>
              <a:rPr lang="en-US" sz="1600" dirty="0"/>
              <a:t>)(x)  </a:t>
            </a:r>
          </a:p>
          <a:p>
            <a:r>
              <a:rPr lang="en-US" sz="1600" dirty="0"/>
              <a:t>    x = Dense(</a:t>
            </a:r>
            <a:r>
              <a:rPr lang="en-US" sz="1600" dirty="0" err="1"/>
              <a:t>second_dense</a:t>
            </a:r>
            <a:r>
              <a:rPr lang="en-US" sz="1600" dirty="0"/>
              <a:t>, activation=‘</a:t>
            </a:r>
            <a:r>
              <a:rPr lang="en-US" sz="1600" dirty="0" err="1"/>
              <a:t>gelu</a:t>
            </a:r>
            <a:r>
              <a:rPr lang="en-US" sz="1600" dirty="0"/>
              <a:t>’)(x)</a:t>
            </a:r>
          </a:p>
          <a:p>
            <a:r>
              <a:rPr lang="en-US" sz="1600" dirty="0"/>
              <a:t>    x = </a:t>
            </a:r>
            <a:r>
              <a:rPr lang="en-US" sz="1600" dirty="0">
                <a:solidFill>
                  <a:srgbClr val="7030A0"/>
                </a:solidFill>
              </a:rPr>
              <a:t>Dropout</a:t>
            </a:r>
            <a:r>
              <a:rPr lang="en-US" sz="1600" dirty="0"/>
              <a:t>(</a:t>
            </a:r>
            <a:r>
              <a:rPr lang="en-US" sz="1600" dirty="0" err="1"/>
              <a:t>dense_dropout</a:t>
            </a:r>
            <a:r>
              <a:rPr lang="en-US" sz="1600" dirty="0"/>
              <a:t>)(x)</a:t>
            </a:r>
          </a:p>
          <a:p>
            <a:r>
              <a:rPr lang="en-US" sz="1600" dirty="0"/>
              <a:t>    output = </a:t>
            </a:r>
            <a:r>
              <a:rPr lang="en-US" sz="1600" dirty="0">
                <a:solidFill>
                  <a:srgbClr val="7030A0"/>
                </a:solidFill>
              </a:rPr>
              <a:t>Dense</a:t>
            </a:r>
            <a:r>
              <a:rPr lang="en-US" sz="1600" dirty="0"/>
              <a:t>(1, activation="sigmoid")(x)</a:t>
            </a:r>
          </a:p>
          <a:p>
            <a:r>
              <a:rPr lang="en-US" sz="1600" dirty="0"/>
              <a:t>    model = </a:t>
            </a:r>
            <a:r>
              <a:rPr lang="en-US" sz="1600" dirty="0">
                <a:solidFill>
                  <a:srgbClr val="7030A0"/>
                </a:solidFill>
              </a:rPr>
              <a:t>Model</a:t>
            </a:r>
            <a:r>
              <a:rPr lang="en-US" sz="1600" dirty="0"/>
              <a:t>([</a:t>
            </a:r>
            <a:r>
              <a:rPr lang="en-US" sz="1600" dirty="0" err="1"/>
              <a:t>numerical_inputs</a:t>
            </a:r>
            <a:r>
              <a:rPr lang="en-US" sz="1600" dirty="0"/>
              <a:t>] + </a:t>
            </a:r>
            <a:r>
              <a:rPr lang="en-US" sz="1600" dirty="0" err="1"/>
              <a:t>categorical_inputs</a:t>
            </a:r>
            <a:r>
              <a:rPr lang="en-US" sz="1600" dirty="0"/>
              <a:t>, output)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</a:t>
            </a:r>
            <a:r>
              <a:rPr lang="en-US" sz="1600" b="1" dirty="0">
                <a:solidFill>
                  <a:schemeClr val="tx2"/>
                </a:solidFill>
              </a:rPr>
              <a:t>return</a:t>
            </a:r>
            <a:r>
              <a:rPr lang="en-US" sz="1600" dirty="0"/>
              <a:t> model</a:t>
            </a:r>
            <a:endParaRPr lang="it-IT" sz="1600" dirty="0"/>
          </a:p>
        </p:txBody>
      </p:sp>
      <p:sp>
        <p:nvSpPr>
          <p:cNvPr id="5" name="Google Shape;320;p30"/>
          <p:cNvSpPr txBox="1"/>
          <p:nvPr/>
        </p:nvSpPr>
        <p:spPr>
          <a:xfrm>
            <a:off x="514350" y="3974550"/>
            <a:ext cx="8077200" cy="20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The deep learning model presented in the notebook is compared to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CatBoost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a gradient boosting solution which is considered as the state of the art for tabular data with categorical variables.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endParaRPr sz="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Castboost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can achieve a test score of 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0.876 Roc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Auc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score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the DNN model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0.863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when both blended together,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0.882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., demonstrating how a blend between a GBM and a DNN achieves best results.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Pro-tips (but there’s no free lunch)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Try</a:t>
            </a:r>
            <a:r>
              <a:rPr lang="it-IT" sz="2600" dirty="0"/>
              <a:t>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activations</a:t>
            </a:r>
            <a:r>
              <a:rPr lang="it-IT" sz="2600" dirty="0"/>
              <a:t>: start first with </a:t>
            </a:r>
            <a:r>
              <a:rPr lang="it-IT" sz="2600" dirty="0" err="1"/>
              <a:t>ReLU</a:t>
            </a:r>
            <a:r>
              <a:rPr lang="it-IT" sz="2600" dirty="0"/>
              <a:t> and </a:t>
            </a:r>
            <a:r>
              <a:rPr lang="it-IT" sz="2600" dirty="0" err="1"/>
              <a:t>Leaky</a:t>
            </a:r>
            <a:r>
              <a:rPr lang="it-IT" sz="2600" dirty="0"/>
              <a:t> and </a:t>
            </a:r>
            <a:r>
              <a:rPr lang="it-IT" sz="2600" dirty="0" err="1"/>
              <a:t>then</a:t>
            </a:r>
            <a:r>
              <a:rPr lang="it-IT" sz="2600" dirty="0"/>
              <a:t> </a:t>
            </a:r>
            <a:r>
              <a:rPr lang="it-IT" sz="2600" dirty="0" err="1"/>
              <a:t>try</a:t>
            </a:r>
            <a:r>
              <a:rPr lang="it-IT" sz="2600" dirty="0"/>
              <a:t> more </a:t>
            </a:r>
            <a:r>
              <a:rPr lang="it-IT" sz="2600" dirty="0" err="1"/>
              <a:t>specific</a:t>
            </a:r>
            <a:r>
              <a:rPr lang="it-IT" sz="2600" dirty="0"/>
              <a:t> </a:t>
            </a:r>
            <a:r>
              <a:rPr lang="it-IT" sz="2600" dirty="0" err="1"/>
              <a:t>functions</a:t>
            </a:r>
            <a:r>
              <a:rPr lang="it-IT" sz="2600" dirty="0"/>
              <a:t> </a:t>
            </a:r>
            <a:r>
              <a:rPr lang="it-IT" sz="2600" dirty="0" err="1"/>
              <a:t>such</a:t>
            </a:r>
            <a:r>
              <a:rPr lang="it-IT" sz="2600" dirty="0"/>
              <a:t> </a:t>
            </a:r>
            <a:r>
              <a:rPr lang="it-IT" sz="2600" dirty="0" err="1"/>
              <a:t>as</a:t>
            </a:r>
            <a:r>
              <a:rPr lang="it-IT" sz="2600" dirty="0"/>
              <a:t> </a:t>
            </a:r>
            <a:r>
              <a:rPr lang="it-IT" sz="2600" dirty="0" err="1"/>
              <a:t>SeLU</a:t>
            </a:r>
            <a:r>
              <a:rPr lang="it-IT" sz="2600" dirty="0"/>
              <a:t>, </a:t>
            </a:r>
            <a:r>
              <a:rPr lang="it-IT" sz="2600" dirty="0" err="1"/>
              <a:t>GeLU</a:t>
            </a:r>
            <a:r>
              <a:rPr lang="it-IT" sz="2600" dirty="0"/>
              <a:t> </a:t>
            </a:r>
            <a:r>
              <a:rPr lang="en-US" sz="2800" dirty="0"/>
              <a:t>(Gaussian Error Linear Unit)</a:t>
            </a:r>
            <a:r>
              <a:rPr lang="it-IT" sz="2600" dirty="0"/>
              <a:t>, </a:t>
            </a:r>
            <a:r>
              <a:rPr lang="it-IT" sz="2600" dirty="0" err="1"/>
              <a:t>Mish</a:t>
            </a:r>
            <a:r>
              <a:rPr lang="it-IT" sz="2600" dirty="0"/>
              <a:t>. Just </a:t>
            </a:r>
            <a:r>
              <a:rPr lang="it-IT" sz="2600" dirty="0" err="1"/>
              <a:t>make</a:t>
            </a:r>
            <a:r>
              <a:rPr lang="it-IT" sz="2600" dirty="0"/>
              <a:t> </a:t>
            </a:r>
            <a:r>
              <a:rPr lang="it-IT" sz="2600" dirty="0" err="1"/>
              <a:t>them</a:t>
            </a:r>
            <a:r>
              <a:rPr lang="it-IT" sz="2600" dirty="0"/>
              <a:t> custom </a:t>
            </a:r>
            <a:r>
              <a:rPr lang="it-IT" sz="2600" dirty="0" err="1"/>
              <a:t>objects</a:t>
            </a:r>
            <a:r>
              <a:rPr lang="it-IT" sz="2600" dirty="0"/>
              <a:t> </a:t>
            </a:r>
            <a:r>
              <a:rPr lang="it-IT" sz="2600" dirty="0" err="1"/>
              <a:t>using</a:t>
            </a:r>
            <a:r>
              <a:rPr lang="it-IT" sz="2600" dirty="0"/>
              <a:t> </a:t>
            </a:r>
            <a:r>
              <a:rPr lang="en-US" sz="2800" dirty="0" err="1">
                <a:solidFill>
                  <a:srgbClr val="7030A0"/>
                </a:solidFill>
              </a:rPr>
              <a:t>get_custom_objects</a:t>
            </a:r>
            <a:r>
              <a:rPr lang="en-US" sz="2800" dirty="0"/>
              <a:t>().update({})</a:t>
            </a:r>
            <a:endParaRPr lang="it-IT" sz="2600" dirty="0"/>
          </a:p>
          <a:p>
            <a:r>
              <a:rPr lang="it-IT" sz="2600" dirty="0" err="1"/>
              <a:t>Try</a:t>
            </a:r>
            <a:r>
              <a:rPr lang="it-IT" sz="2600" dirty="0"/>
              <a:t> cosine </a:t>
            </a:r>
            <a:r>
              <a:rPr lang="it-IT" sz="2600" dirty="0" err="1"/>
              <a:t>similarity</a:t>
            </a:r>
            <a:r>
              <a:rPr lang="it-IT" sz="2600" dirty="0"/>
              <a:t> </a:t>
            </a:r>
            <a:r>
              <a:rPr lang="it-IT" sz="2600" dirty="0" err="1"/>
              <a:t>loss</a:t>
            </a:r>
            <a:r>
              <a:rPr lang="it-IT" sz="2600" dirty="0"/>
              <a:t> in </a:t>
            </a:r>
            <a:r>
              <a:rPr lang="it-IT" sz="2600" dirty="0" err="1"/>
              <a:t>place</a:t>
            </a:r>
            <a:r>
              <a:rPr lang="it-IT" sz="2600" dirty="0"/>
              <a:t> of log-</a:t>
            </a:r>
            <a:r>
              <a:rPr lang="it-IT" sz="2600" dirty="0" err="1"/>
              <a:t>loss</a:t>
            </a:r>
            <a:r>
              <a:rPr lang="it-IT" sz="2600" dirty="0"/>
              <a:t>: for some </a:t>
            </a:r>
            <a:r>
              <a:rPr lang="it-IT" sz="2600" dirty="0" err="1"/>
              <a:t>problems</a:t>
            </a:r>
            <a:r>
              <a:rPr lang="it-IT" sz="2600" dirty="0"/>
              <a:t> </a:t>
            </a:r>
            <a:r>
              <a:rPr lang="it-IT" sz="2600" dirty="0" err="1"/>
              <a:t>it</a:t>
            </a:r>
            <a:r>
              <a:rPr lang="it-IT" sz="2600" dirty="0"/>
              <a:t> </a:t>
            </a:r>
            <a:r>
              <a:rPr lang="it-IT" sz="2600" dirty="0" err="1"/>
              <a:t>resulted</a:t>
            </a:r>
            <a:r>
              <a:rPr lang="it-IT" sz="2600" dirty="0"/>
              <a:t> in </a:t>
            </a:r>
            <a:r>
              <a:rPr lang="it-IT" sz="2600" dirty="0" err="1"/>
              <a:t>better</a:t>
            </a:r>
            <a:r>
              <a:rPr lang="it-IT" sz="2600" dirty="0"/>
              <a:t> </a:t>
            </a:r>
            <a:r>
              <a:rPr lang="it-IT" sz="2600" dirty="0" err="1"/>
              <a:t>results</a:t>
            </a:r>
            <a:endParaRPr lang="it-IT" sz="2600" dirty="0"/>
          </a:p>
          <a:p>
            <a:r>
              <a:rPr lang="it-IT" sz="2600" dirty="0" err="1"/>
              <a:t>Try</a:t>
            </a:r>
            <a:r>
              <a:rPr lang="it-IT" sz="2600" dirty="0"/>
              <a:t> </a:t>
            </a:r>
            <a:r>
              <a:rPr lang="it-IT" sz="2600" dirty="0" err="1"/>
              <a:t>ensembling</a:t>
            </a:r>
            <a:r>
              <a:rPr lang="it-IT" sz="2600" dirty="0"/>
              <a:t> more </a:t>
            </a:r>
            <a:r>
              <a:rPr lang="it-IT" sz="2600" dirty="0" err="1"/>
              <a:t>DNNs</a:t>
            </a:r>
            <a:r>
              <a:rPr lang="it-IT" sz="2600" dirty="0"/>
              <a:t> by </a:t>
            </a:r>
            <a:r>
              <a:rPr lang="it-IT" sz="2600" dirty="0" err="1"/>
              <a:t>sampling</a:t>
            </a:r>
            <a:r>
              <a:rPr lang="it-IT" sz="2600" dirty="0"/>
              <a:t> </a:t>
            </a:r>
            <a:r>
              <a:rPr lang="it-IT" sz="2600" dirty="0" err="1"/>
              <a:t>rows</a:t>
            </a:r>
            <a:r>
              <a:rPr lang="it-IT" sz="2600" dirty="0"/>
              <a:t> (sub-</a:t>
            </a:r>
            <a:r>
              <a:rPr lang="it-IT" sz="2600" dirty="0" err="1"/>
              <a:t>sampling</a:t>
            </a:r>
            <a:r>
              <a:rPr lang="it-IT" sz="2600" dirty="0"/>
              <a:t> or </a:t>
            </a:r>
            <a:r>
              <a:rPr lang="it-IT" sz="2600" dirty="0" err="1"/>
              <a:t>bootstrapping</a:t>
            </a:r>
            <a:r>
              <a:rPr lang="it-IT" sz="2600" dirty="0"/>
              <a:t>) and </a:t>
            </a:r>
            <a:r>
              <a:rPr lang="it-IT" sz="2600" dirty="0" err="1"/>
              <a:t>columns</a:t>
            </a:r>
            <a:endParaRPr lang="it-IT" sz="2600" dirty="0"/>
          </a:p>
          <a:p>
            <a:r>
              <a:rPr lang="it-IT" sz="2600" dirty="0" err="1"/>
              <a:t>Try</a:t>
            </a:r>
            <a:r>
              <a:rPr lang="it-IT" sz="2600" dirty="0"/>
              <a:t> </a:t>
            </a:r>
            <a:r>
              <a:rPr lang="it-IT" sz="2600" dirty="0" err="1"/>
              <a:t>augmenting</a:t>
            </a:r>
            <a:r>
              <a:rPr lang="it-IT" sz="2600" dirty="0"/>
              <a:t> the </a:t>
            </a:r>
            <a:r>
              <a:rPr lang="it-IT" sz="2600" dirty="0" err="1"/>
              <a:t>examples</a:t>
            </a:r>
            <a:r>
              <a:rPr lang="it-IT" sz="2600" dirty="0"/>
              <a:t> </a:t>
            </a:r>
            <a:r>
              <a:rPr lang="it-IT" sz="2600" dirty="0" err="1"/>
              <a:t>available</a:t>
            </a:r>
            <a:r>
              <a:rPr lang="it-IT" sz="2600" dirty="0"/>
              <a:t> by </a:t>
            </a:r>
            <a:r>
              <a:rPr lang="it-IT" sz="2600" dirty="0" err="1"/>
              <a:t>adding</a:t>
            </a:r>
            <a:r>
              <a:rPr lang="it-IT" sz="2600" dirty="0"/>
              <a:t> random </a:t>
            </a:r>
            <a:r>
              <a:rPr lang="it-IT" sz="2600" dirty="0" err="1"/>
              <a:t>noise</a:t>
            </a:r>
            <a:r>
              <a:rPr lang="it-IT" sz="2600" dirty="0"/>
              <a:t>, </a:t>
            </a:r>
            <a:r>
              <a:rPr lang="it-IT" sz="2600" dirty="0" err="1"/>
              <a:t>using</a:t>
            </a:r>
            <a:r>
              <a:rPr lang="it-IT" sz="2600" dirty="0"/>
              <a:t> SMOTE or </a:t>
            </a:r>
            <a:r>
              <a:rPr lang="it-IT" sz="2600" dirty="0" err="1"/>
              <a:t>Mixup</a:t>
            </a:r>
            <a:r>
              <a:rPr lang="it-IT" sz="2600" dirty="0"/>
              <a:t> </a:t>
            </a:r>
            <a:r>
              <a:rPr lang="it-IT" sz="2600" dirty="0" err="1"/>
              <a:t>augmentation</a:t>
            </a:r>
            <a:endParaRPr lang="it-IT" sz="2600" dirty="0"/>
          </a:p>
          <a:p>
            <a:endParaRPr lang="it-IT" sz="2600" dirty="0"/>
          </a:p>
          <a:p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3232717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people watching Padova marathon during dayti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9144000" cy="60990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 up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864" y="1240160"/>
            <a:ext cx="8229600" cy="4853136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DNN for tabular data are an </a:t>
            </a:r>
            <a:r>
              <a:rPr lang="en-GB" b="1" dirty="0"/>
              <a:t>alternative solution </a:t>
            </a:r>
            <a:r>
              <a:rPr lang="en-GB" dirty="0"/>
              <a:t>for modelling a response given tabular data</a:t>
            </a:r>
          </a:p>
          <a:p>
            <a:r>
              <a:rPr lang="en-GB" dirty="0"/>
              <a:t>They require an ad-hoc architecture and a well crafted pipeline, so they are not effortless, but you can get far integrating </a:t>
            </a:r>
            <a:r>
              <a:rPr lang="en-GB" b="1" dirty="0" err="1"/>
              <a:t>TensorFlow</a:t>
            </a:r>
            <a:r>
              <a:rPr lang="en-GB" dirty="0"/>
              <a:t> and </a:t>
            </a:r>
            <a:r>
              <a:rPr lang="en-GB" b="1" dirty="0"/>
              <a:t>Scikit-learn</a:t>
            </a:r>
            <a:r>
              <a:rPr lang="en-GB" dirty="0"/>
              <a:t> in your code </a:t>
            </a:r>
          </a:p>
          <a:p>
            <a:r>
              <a:rPr lang="en-GB" b="1" dirty="0"/>
              <a:t>Entity Embeddings</a:t>
            </a:r>
            <a:r>
              <a:rPr lang="en-GB" dirty="0"/>
              <a:t> of categorical data can be of great use when dealing with high dimensional data relevant to the problem</a:t>
            </a:r>
          </a:p>
          <a:p>
            <a:r>
              <a:rPr lang="en-GB" dirty="0"/>
              <a:t>Most of the time they can be competitive with GBM solutions, and often they complete them (</a:t>
            </a:r>
            <a:r>
              <a:rPr lang="en-GB" b="1" dirty="0"/>
              <a:t>blending can help reaching better and more stable models</a:t>
            </a:r>
            <a:r>
              <a:rPr lang="en-GB" dirty="0"/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 DNN works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92678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ttangolo 5"/>
          <p:cNvSpPr/>
          <p:nvPr/>
        </p:nvSpPr>
        <p:spPr>
          <a:xfrm>
            <a:off x="2771800" y="6237312"/>
            <a:ext cx="3476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3"/>
              </a:rPr>
              <a:t>https://playground.tensorflow.org/</a:t>
            </a:r>
            <a:endParaRPr lang="en-GB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ella 10"/>
          <p:cNvGraphicFramePr>
            <a:graphicFrameLocks noGrp="1"/>
          </p:cNvGraphicFramePr>
          <p:nvPr/>
        </p:nvGraphicFramePr>
        <p:xfrm>
          <a:off x="107504" y="4869160"/>
          <a:ext cx="7272808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>
                          <a:hlinkClick r:id="rId2"/>
                        </a:rPr>
                        <a:t>https://www.linkedin.com/in/lmassaron/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>
                          <a:hlinkClick r:id="rId3"/>
                        </a:rPr>
                        <a:t>https://twitter.com/lucamassaron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>
                          <a:hlinkClick r:id="rId4"/>
                        </a:rPr>
                        <a:t>https://github.com/lmassaron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>
                          <a:hlinkClick r:id="rId5"/>
                        </a:rPr>
                        <a:t>https://www.amazon.com/Luca-Massaron/e/B00RW7GV02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864" y="1240160"/>
            <a:ext cx="8229600" cy="48531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5400" b="1" dirty="0"/>
              <a:t>Thank you!! Q&amp;A</a:t>
            </a:r>
          </a:p>
          <a:p>
            <a:pPr>
              <a:buNone/>
            </a:pPr>
            <a:endParaRPr lang="en-GB" sz="2000" b="1" dirty="0"/>
          </a:p>
          <a:p>
            <a:pPr>
              <a:buNone/>
            </a:pPr>
            <a:r>
              <a:rPr lang="en-GB" b="1" dirty="0"/>
              <a:t>Luca Massaron</a:t>
            </a:r>
          </a:p>
          <a:p>
            <a:pPr>
              <a:buNone/>
            </a:pPr>
            <a:r>
              <a:rPr lang="en-GB" sz="2400" b="1" dirty="0"/>
              <a:t>Google Developer Expert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it-IT" sz="1600" dirty="0">
                <a:hlinkClick r:id="rId6"/>
              </a:rPr>
              <a:t>https://developers.google.com/community/experts/directory/profile/profile-luca_massaron</a:t>
            </a:r>
            <a:endParaRPr lang="en-GB" sz="1600" dirty="0">
              <a:hlinkClick r:id="rId5"/>
            </a:endParaRPr>
          </a:p>
          <a:p>
            <a:pPr>
              <a:buNone/>
            </a:pPr>
            <a:endParaRPr lang="it-IT" sz="1600" dirty="0">
              <a:hlinkClick r:id="rId2"/>
            </a:endParaRPr>
          </a:p>
          <a:p>
            <a:pPr>
              <a:buNone/>
            </a:pPr>
            <a:endParaRPr lang="it-IT" sz="1600" dirty="0">
              <a:hlinkClick r:id="rId2"/>
            </a:endParaRPr>
          </a:p>
          <a:p>
            <a:pPr>
              <a:buNone/>
            </a:pPr>
            <a:endParaRPr lang="it-IT" sz="1600" dirty="0">
              <a:hlinkClick r:id="rId2"/>
            </a:endParaRPr>
          </a:p>
        </p:txBody>
      </p:sp>
      <p:pic>
        <p:nvPicPr>
          <p:cNvPr id="4" name="Picture 2" descr="https://lh5.googleusercontent.com/riVVry_V2abu8w-i08vaSqOMiTpTz_lBkCcDyRexTHiLIRYAZ6WMuRr3ghmeH_Bh--_XSO7Ttgl2GlVfGHJsRH2wGPdjB2ocRB8DrYwEaCaMPlzrzR6n2eaXnojd2cBX44FIRZzp02k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560" y="3573016"/>
            <a:ext cx="1619672" cy="337094"/>
          </a:xfrm>
          <a:prstGeom prst="rect">
            <a:avLst/>
          </a:prstGeom>
          <a:noFill/>
        </p:spPr>
      </p:pic>
      <p:grpSp>
        <p:nvGrpSpPr>
          <p:cNvPr id="12" name="Gruppo 11"/>
          <p:cNvGrpSpPr/>
          <p:nvPr/>
        </p:nvGrpSpPr>
        <p:grpSpPr>
          <a:xfrm>
            <a:off x="633214" y="4941168"/>
            <a:ext cx="266378" cy="1327795"/>
            <a:chOff x="1137270" y="4581128"/>
            <a:chExt cx="266378" cy="1327795"/>
          </a:xfrm>
        </p:grpSpPr>
        <p:pic>
          <p:nvPicPr>
            <p:cNvPr id="8194" name="Picture 2" descr="https://external-content.duckduckgo.com/iu/?u=https%3A%2F%2Ftse3.mm.bing.net%2Fth%3Fid%3DOIP.YjOpPEVlA33ccFDEOuS1NwHaHa%26pid%3DApi&amp;f=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37270" y="4581128"/>
              <a:ext cx="266378" cy="266378"/>
            </a:xfrm>
            <a:prstGeom prst="rect">
              <a:avLst/>
            </a:prstGeom>
            <a:noFill/>
          </p:spPr>
        </p:pic>
        <p:pic>
          <p:nvPicPr>
            <p:cNvPr id="8196" name="Picture 4" descr="https://external-content.duckduckgo.com/iu/?u=https%3A%2F%2Ftse1.mm.bing.net%2Fth%3Fid%3DOIP.pfWPKRbeEq0cdNRs7KSL3gHaHa%26pid%3DApi&amp;f=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158924" y="4962822"/>
              <a:ext cx="194370" cy="194370"/>
            </a:xfrm>
            <a:prstGeom prst="rect">
              <a:avLst/>
            </a:prstGeom>
            <a:noFill/>
          </p:spPr>
        </p:pic>
        <p:pic>
          <p:nvPicPr>
            <p:cNvPr id="8198" name="Picture 6" descr="Payment APIs That I Am Watchi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37270" y="5324424"/>
              <a:ext cx="248819" cy="192808"/>
            </a:xfrm>
            <a:prstGeom prst="rect">
              <a:avLst/>
            </a:prstGeom>
            <a:noFill/>
          </p:spPr>
        </p:pic>
        <p:pic>
          <p:nvPicPr>
            <p:cNvPr id="8200" name="Picture 8" descr="amazon-logo - FBTB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137270" y="5661248"/>
              <a:ext cx="247675" cy="24767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it is relevant?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Machine learning, and especially deep learning, is associated with the idea of </a:t>
            </a:r>
            <a:r>
              <a:rPr lang="en-GB" b="1" dirty="0"/>
              <a:t>software 2.0 </a:t>
            </a:r>
            <a:r>
              <a:rPr lang="en-GB" dirty="0"/>
              <a:t>(see </a:t>
            </a:r>
            <a:r>
              <a:rPr lang="en-GB" i="1" dirty="0"/>
              <a:t>Andrej </a:t>
            </a:r>
            <a:r>
              <a:rPr lang="en-GB" i="1" dirty="0" err="1"/>
              <a:t>Karpathy</a:t>
            </a:r>
            <a:r>
              <a:rPr lang="en-GB" dirty="0"/>
              <a:t>, senior director AI, Tesla): in such a paradigm you have </a:t>
            </a:r>
            <a:r>
              <a:rPr lang="en-GB" b="1" dirty="0"/>
              <a:t>software not programmatically defined, but taught by examples</a:t>
            </a:r>
            <a:r>
              <a:rPr lang="en-GB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Great advances in DNNs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Self-driving cars</a:t>
            </a:r>
          </a:p>
          <a:p>
            <a:r>
              <a:rPr lang="en-GB" dirty="0"/>
              <a:t>Deep learning in healthcare</a:t>
            </a:r>
          </a:p>
          <a:p>
            <a:r>
              <a:rPr lang="en-GB" dirty="0"/>
              <a:t>Deep learning in search engines</a:t>
            </a:r>
          </a:p>
          <a:p>
            <a:r>
              <a:rPr lang="en-GB" dirty="0"/>
              <a:t>Voice Search &amp; Voice-Activated Assistants</a:t>
            </a:r>
          </a:p>
          <a:p>
            <a:r>
              <a:rPr lang="en-GB" dirty="0"/>
              <a:t>Automatic Machine Translation</a:t>
            </a:r>
          </a:p>
          <a:p>
            <a:r>
              <a:rPr lang="en-GB" dirty="0"/>
              <a:t>Sophisticated recommender systems</a:t>
            </a:r>
          </a:p>
          <a:p>
            <a:r>
              <a:rPr lang="en-GB" dirty="0"/>
              <a:t>Image generation and manipulation</a:t>
            </a:r>
          </a:p>
          <a:p>
            <a:r>
              <a:rPr lang="en-GB" dirty="0"/>
              <a:t>...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Risultati immagini per relational da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18113"/>
            <a:ext cx="4583557" cy="4556820"/>
          </a:xfrm>
          <a:prstGeom prst="rect">
            <a:avLst/>
          </a:prstGeom>
          <a:noFill/>
        </p:spPr>
      </p:pic>
      <p:sp>
        <p:nvSpPr>
          <p:cNvPr id="6" name="Tito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</a:pPr>
            <a:r>
              <a:rPr lang="en-GB" sz="4400" dirty="0"/>
              <a:t>But most data are not images or text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5292080" y="1622405"/>
            <a:ext cx="352839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Images or text are not the most frequent data you handle. Since long, </a:t>
            </a:r>
            <a:r>
              <a:rPr lang="en-GB" sz="2800" b="1" dirty="0"/>
              <a:t>relational databases </a:t>
            </a:r>
            <a:r>
              <a:rPr lang="en-GB" sz="2800" dirty="0"/>
              <a:t>have fostered the storage a mix of </a:t>
            </a:r>
            <a:r>
              <a:rPr lang="en-GB" sz="2800" b="1" dirty="0"/>
              <a:t>numeric, symbolic and textual data</a:t>
            </a:r>
            <a:r>
              <a:rPr lang="en-GB" sz="2800" dirty="0"/>
              <a:t>, scattered all together through tables.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of tabular data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36503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Mixed features </a:t>
            </a:r>
            <a:r>
              <a:rPr lang="en-GB" dirty="0"/>
              <a:t>data types</a:t>
            </a:r>
          </a:p>
          <a:p>
            <a:r>
              <a:rPr lang="en-GB" b="1" dirty="0"/>
              <a:t>Sparse data</a:t>
            </a:r>
            <a:r>
              <a:rPr lang="en-GB" dirty="0"/>
              <a:t> which is not the best for DNN</a:t>
            </a:r>
          </a:p>
          <a:p>
            <a:r>
              <a:rPr lang="en-GB" b="1" dirty="0"/>
              <a:t>No SOTA/ best practice</a:t>
            </a:r>
            <a:r>
              <a:rPr lang="en-GB" dirty="0"/>
              <a:t> architecture</a:t>
            </a:r>
          </a:p>
          <a:p>
            <a:r>
              <a:rPr lang="en-GB" b="1" dirty="0"/>
              <a:t>Less data </a:t>
            </a:r>
            <a:r>
              <a:rPr lang="en-GB" dirty="0"/>
              <a:t>than in image recognition problems</a:t>
            </a:r>
          </a:p>
          <a:p>
            <a:r>
              <a:rPr lang="en-GB" dirty="0"/>
              <a:t>There’s suspect from non technical people because DNN are </a:t>
            </a:r>
            <a:r>
              <a:rPr lang="en-GB" b="1" dirty="0"/>
              <a:t>less interpretable </a:t>
            </a:r>
            <a:r>
              <a:rPr lang="en-GB" dirty="0"/>
              <a:t>than simpler ML algorithms</a:t>
            </a:r>
          </a:p>
          <a:p>
            <a:r>
              <a:rPr lang="en-GB" b="1" dirty="0"/>
              <a:t>Often no best in class solution</a:t>
            </a:r>
            <a:r>
              <a:rPr lang="en-GB" dirty="0"/>
              <a:t>, because GBM might perform better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3746</Words>
  <Application>Microsoft Macintosh PowerPoint</Application>
  <PresentationFormat>Presentazione su schermo (4:3)</PresentationFormat>
  <Paragraphs>385</Paragraphs>
  <Slides>50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4" baseType="lpstr">
      <vt:lpstr>Arial</vt:lpstr>
      <vt:lpstr>Calibri</vt:lpstr>
      <vt:lpstr>Google Sans</vt:lpstr>
      <vt:lpstr>Tema di Office</vt:lpstr>
      <vt:lpstr>Presentazione standard di PowerPoint</vt:lpstr>
      <vt:lpstr>Time to start</vt:lpstr>
      <vt:lpstr>Agenda</vt:lpstr>
      <vt:lpstr>A short recap on the topic</vt:lpstr>
      <vt:lpstr>How a DNN works</vt:lpstr>
      <vt:lpstr>Why it is relevant?</vt:lpstr>
      <vt:lpstr>Great advances in DNNs</vt:lpstr>
      <vt:lpstr>Presentazione standard di PowerPoint</vt:lpstr>
      <vt:lpstr>Challenges of tabular data</vt:lpstr>
      <vt:lpstr>But don’t get discouraged</vt:lpstr>
      <vt:lpstr>To successfully use DNNs for tabular</vt:lpstr>
      <vt:lpstr>Use the right tools</vt:lpstr>
      <vt:lpstr>Let’s dive into data pipeline</vt:lpstr>
      <vt:lpstr>Numeric data</vt:lpstr>
      <vt:lpstr>Numeric variables</vt:lpstr>
      <vt:lpstr>Tricks and tips of the trade</vt:lpstr>
      <vt:lpstr>Tricks and tips of the trade</vt:lpstr>
      <vt:lpstr>Tricks and tips of the trade</vt:lpstr>
      <vt:lpstr>Tricks and tips of the trade</vt:lpstr>
      <vt:lpstr>Dates</vt:lpstr>
      <vt:lpstr>Dates</vt:lpstr>
      <vt:lpstr>Tricks and tips of the trade</vt:lpstr>
      <vt:lpstr>Categorical data</vt:lpstr>
      <vt:lpstr>Categorical ordinal</vt:lpstr>
      <vt:lpstr>Low cardinality </vt:lpstr>
      <vt:lpstr>High cardinality</vt:lpstr>
      <vt:lpstr>Embedding layer</vt:lpstr>
      <vt:lpstr>How an embedding layer works</vt:lpstr>
      <vt:lpstr>Storing away embeddings</vt:lpstr>
      <vt:lpstr>Dirty low and high cardinality</vt:lpstr>
      <vt:lpstr>n-grams for approximate matching</vt:lpstr>
      <vt:lpstr>Generating shingles</vt:lpstr>
      <vt:lpstr>Cross validation</vt:lpstr>
      <vt:lpstr>Cross validation is the key</vt:lpstr>
      <vt:lpstr>Cross validation primer</vt:lpstr>
      <vt:lpstr>Cross validation primer</vt:lpstr>
      <vt:lpstr>Wrapping up for TF</vt:lpstr>
      <vt:lpstr>Machine Learning Pipeline</vt:lpstr>
      <vt:lpstr>Tabular processor</vt:lpstr>
      <vt:lpstr>Data Generator</vt:lpstr>
      <vt:lpstr>tf.data</vt:lpstr>
      <vt:lpstr>Neural architectures</vt:lpstr>
      <vt:lpstr>Define the right architecture</vt:lpstr>
      <vt:lpstr>An example</vt:lpstr>
      <vt:lpstr>A peek at the used DNN</vt:lpstr>
      <vt:lpstr>A peek at the used DNN</vt:lpstr>
      <vt:lpstr>Pro-tips (but there’s no free lunch)</vt:lpstr>
      <vt:lpstr>Conclusion</vt:lpstr>
      <vt:lpstr>Wrap up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Luca</dc:creator>
  <cp:lastModifiedBy>Luca Massaron</cp:lastModifiedBy>
  <cp:revision>142</cp:revision>
  <dcterms:created xsi:type="dcterms:W3CDTF">2019-11-02T07:57:53Z</dcterms:created>
  <dcterms:modified xsi:type="dcterms:W3CDTF">2020-02-04T13:10:03Z</dcterms:modified>
</cp:coreProperties>
</file>